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89" r:id="rId6"/>
    <p:sldId id="305" r:id="rId7"/>
    <p:sldId id="281" r:id="rId8"/>
    <p:sldId id="300" r:id="rId9"/>
    <p:sldId id="269" r:id="rId10"/>
    <p:sldId id="301" r:id="rId11"/>
    <p:sldId id="280" r:id="rId12"/>
    <p:sldId id="298" r:id="rId13"/>
    <p:sldId id="299" r:id="rId14"/>
    <p:sldId id="302" r:id="rId15"/>
    <p:sldId id="303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2235"/>
    <a:srgbClr val="E9822C"/>
    <a:srgbClr val="489FB4"/>
    <a:srgbClr val="B7C634"/>
    <a:srgbClr val="FCD356"/>
    <a:srgbClr val="DEDAB6"/>
    <a:srgbClr val="DFD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/>
    <p:restoredTop sz="94796"/>
  </p:normalViewPr>
  <p:slideViewPr>
    <p:cSldViewPr snapToGrid="0" snapToObjects="1">
      <p:cViewPr varScale="1">
        <p:scale>
          <a:sx n="112" d="100"/>
          <a:sy n="112" d="100"/>
        </p:scale>
        <p:origin x="108" y="222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song Li" userId="81606fee-f69a-4dfa-a673-7735a42f985a" providerId="ADAL" clId="{6131C279-2D17-4591-87D3-AE96A4403B2B}"/>
    <pc:docChg chg="custSel modSld">
      <pc:chgData name="Yusong Li" userId="81606fee-f69a-4dfa-a673-7735a42f985a" providerId="ADAL" clId="{6131C279-2D17-4591-87D3-AE96A4403B2B}" dt="2025-05-29T19:40:57.646" v="200" actId="20577"/>
      <pc:docMkLst>
        <pc:docMk/>
      </pc:docMkLst>
      <pc:sldChg chg="modSp mod">
        <pc:chgData name="Yusong Li" userId="81606fee-f69a-4dfa-a673-7735a42f985a" providerId="ADAL" clId="{6131C279-2D17-4591-87D3-AE96A4403B2B}" dt="2025-05-29T19:40:57.646" v="200" actId="20577"/>
        <pc:sldMkLst>
          <pc:docMk/>
          <pc:sldMk cId="338132" sldId="256"/>
        </pc:sldMkLst>
        <pc:spChg chg="mod">
          <ac:chgData name="Yusong Li" userId="81606fee-f69a-4dfa-a673-7735a42f985a" providerId="ADAL" clId="{6131C279-2D17-4591-87D3-AE96A4403B2B}" dt="2025-05-29T19:40:57.646" v="200" actId="20577"/>
          <ac:spMkLst>
            <pc:docMk/>
            <pc:sldMk cId="338132" sldId="256"/>
            <ac:spMk id="2" creationId="{B5685B21-9339-E663-9D8C-CBF331B8F139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18:34:42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18:34:45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F08FB-F56A-1644-BBE9-B2DCCF63BCD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5C91E-63F6-2342-9549-65465AE34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63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17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00E8-F379-737F-1EF7-3A6E4D0B4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5C0ACC-33AD-0525-7339-C13B5D41C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15B5C0-F17A-5E99-B90D-B5C7DF742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91081-E487-86DC-DC3E-512292E2B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16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606C0-058D-C54B-0D45-799C7AC2F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693FE5-F321-D3FE-AA9F-A266FA275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8F2B8-B8E5-D539-01DF-710306104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23753-8735-E909-892B-DC63744A4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94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685FA-BC63-1ECE-0C75-E7FBE88CF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F11F8-46FD-B623-E1E0-C779E9C3FC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E441E-835A-3903-5724-255632B62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AD327-BCB1-F66A-EA23-883739B42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52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3F2F-B272-BDD9-DD7B-D37067F78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AD3700-E896-DDF1-DDEA-65081FFC4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B5AF0-EC3A-2C08-8E61-C10988A8C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912ED-E8E2-DBF8-37A6-BA52E6F29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1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1F3A1-EEB2-BEF7-EB94-A5BF57464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FD10C-71A8-E01F-F5CA-09AA9120B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613EF2-12A2-079F-179F-6E5105789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3BB2D-D472-88AC-797A-E6B692B71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29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BB9E1-B100-9F11-D491-8A5DC5DC8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74E7C-354D-E036-7DFF-A7DC678E5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4567D-D23A-8AE5-803C-BED71840D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52765-45B8-E02E-A513-555219A32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11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96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97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30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F508-D288-D421-60E8-A934C9973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B6017-196C-6CCA-D88D-DAF89C21A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574E8-70E7-B4BB-52EC-9F57600B4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9C456-E98A-864C-CCB7-E7C5D8CF6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15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97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2FB2D-62BF-73C1-B71C-487D8B739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6A528-E484-BF7D-182B-22DA004C0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347DB0-B626-6B2B-0DC6-24B29BF8E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165BD-7D82-9549-319C-FD9B0DF1C3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C91E-63F6-2342-9549-65465AE34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2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31BC-9D58-426B-099A-5ABB6E975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7D4B0-10B6-CA84-4EA4-E5BDB583F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A6961-4D52-DF6A-C626-1041AB13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68AF6-CBD5-B7A8-A1A7-4A3810F41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B62C3-2E45-A55E-370E-7A526D6C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5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FF76B-16FE-454A-B3F0-B1D14689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5B665E-D28E-9829-34F2-80C803F0F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8A713-41DA-0059-701B-FE2D613B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A3034-86AD-4B1D-165C-9C10E81E5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B45A5-CA05-CA9E-FEE2-2D277FE0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7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F6C2E2-E748-A830-DA09-EFFE7E963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A900A4-2420-CBB5-90FD-A3B720BAD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A761D-7777-AE5D-A686-571E40C2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8F1D7-B6ED-5885-71DB-3B3E2394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E40B-F4B2-ACE7-3807-7222738D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9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04C8-7060-49B7-E8C7-C558D398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3FCEA-AF67-BF37-4BA8-0EA3D4373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FE224-A9A1-2EC8-EF4E-9ACABF7C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B42CE-9759-6EA6-D4AD-205192A4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BDB0B-B6F1-9443-0566-373E74AD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40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BDA1-3006-DAAB-5369-C5C31A32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A4BF0-2BDD-EFCE-D9A7-FD730587B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7F238-F9F5-65C2-EB6F-F7369A942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2C3FD-1BC9-F3DF-9DD2-751F4101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09AC8-2B33-CB96-908C-B309D5F8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9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FC16-BD79-446A-FC88-CC6E41B6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F207B-BF8A-85E2-DF7D-7E2C110AE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48BEF-D4D2-A051-CE80-3DC8CD371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41744-62A8-969A-0536-4C59D6867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D6757-CE47-C24A-C213-34A7C96B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2C2DD-88A9-F7BD-C66C-56656BF4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3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E288-8956-CB41-D9CF-C7D1FDD8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FC226-7131-B2F9-9949-9DB859847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A7BB9-D646-1EF1-CB5E-A4BC4016C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92097-575C-75AE-5820-3AF836865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B83EE0-F0EA-BA6A-8E2D-DB926EB40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3E2EA6-1FEB-EFAB-B29D-9CFA4D941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F95E30-29F0-369F-EEAD-0688D8FA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071F92-C2D1-4CC5-2A0A-02EAA6C9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4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702B-71A2-0EA0-D00F-BFDA987BD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EA79F-AD17-A03E-04E5-EFB0A413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D6728-AF3D-ADA1-42E7-1095ADD3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76D9D-9D68-01CB-D00A-78B03152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1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83A6C-D4F1-1300-1ADB-159F5429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68E3B-9708-A5DB-192A-89F6777C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77FA0-DC24-C3DC-D0F7-E43CB2B2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7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04055-D1E9-B47F-388D-7BEFB6BD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0D51D-5659-05D6-93A8-FA41B3D09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53B55-FCB9-38DD-BB76-87AE44A1D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67AAA-060A-AEB7-BDEC-0E5299AF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7AF9E-69A8-7B04-ECE4-C07E1A27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D50C5-FA68-6950-E952-1E683DB5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1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636AE-9FDB-8E38-CB67-C2366EC7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A4D5C-3D47-EE34-DA39-D9A0632B19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A36E4-F5AD-5FE9-C586-026601E2C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EFF3D-3979-F458-F871-0DB0E038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B2990-7A66-996A-124F-A8120257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D0EDE-E53A-0FC6-0F12-C20534A3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9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82E85F-BDE9-1062-B30B-A1934657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80EC3-938D-86DB-95C2-C2C0E8626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D5B73-B3C7-9DEB-E715-4978064C3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2CC33-3F9F-5844-9DBB-73E0DDC88B2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2BB0-8F1E-83E5-75D6-5CAAE1BB7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AE3EA-4091-9D7A-ECEC-5735DC6B6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C6B6B-A75F-3B41-975E-E5543DA49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customXml" Target="../ink/ink2.xml"/><Relationship Id="rId4" Type="http://schemas.openxmlformats.org/officeDocument/2006/relationships/image" Target="../media/image1.emf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85B21-9339-E663-9D8C-CBF331B8F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587513"/>
            <a:ext cx="12192000" cy="101611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Helvetica Light" panose="020B0403020202020204" pitchFamily="34" charset="0"/>
              </a:rPr>
              <a:t>Kim Wilson, Special Assistant to the Dean</a:t>
            </a:r>
            <a:r>
              <a:rPr lang="en-US" sz="1800">
                <a:solidFill>
                  <a:schemeClr val="bg2">
                    <a:lumMod val="25000"/>
                  </a:schemeClr>
                </a:solidFill>
                <a:latin typeface="Helvetica Light" panose="020B0403020202020204" pitchFamily="34" charset="0"/>
              </a:rPr>
              <a:t>, Chair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Helvetica Light" panose="020B0403020202020204" pitchFamily="34" charset="0"/>
              </a:rPr>
              <a:t>of COE Engagement Committee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Helvetica Light" panose="020B0403020202020204" pitchFamily="34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Helvetica Light" panose="020B0403020202020204" pitchFamily="34" charset="0"/>
              </a:rPr>
              <a:t>Yusong Li, Associate Dean for Faculty and Inclusion</a:t>
            </a:r>
            <a:br>
              <a:rPr lang="en-US" sz="2000" dirty="0">
                <a:latin typeface="Helvetica Light" panose="020B0403020202020204" pitchFamily="34" charset="0"/>
                <a:cs typeface="Arial Narrow" panose="020B0604020202020204" pitchFamily="34" charset="0"/>
              </a:rPr>
            </a:b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Helvetica Light" panose="020B0403020202020204" pitchFamily="34" charset="0"/>
                <a:cs typeface="Arial Narrow" panose="020B0604020202020204" pitchFamily="34" charset="0"/>
              </a:rPr>
              <a:t> </a:t>
            </a:r>
            <a:br>
              <a:rPr lang="en-US" sz="1100" dirty="0">
                <a:solidFill>
                  <a:schemeClr val="bg2">
                    <a:lumMod val="25000"/>
                  </a:schemeClr>
                </a:solidFill>
                <a:latin typeface="Helvetica Light" panose="020B0403020202020204" pitchFamily="34" charset="0"/>
                <a:cs typeface="Arial Narrow" panose="020B0604020202020204" pitchFamily="34" charset="0"/>
              </a:rPr>
            </a:b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100" dirty="0">
              <a:solidFill>
                <a:schemeClr val="bg2">
                  <a:lumMod val="25000"/>
                </a:schemeClr>
              </a:solidFill>
              <a:latin typeface="Helvetica Light" panose="020B0403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315C8-12A3-8BD3-FA67-11223977B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803" y="5709810"/>
            <a:ext cx="952498" cy="832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1B98E5-1CD0-AFFD-F83D-37FFCB048C49}"/>
              </a:ext>
            </a:extLst>
          </p:cNvPr>
          <p:cNvSpPr txBox="1"/>
          <p:nvPr/>
        </p:nvSpPr>
        <p:spPr>
          <a:xfrm>
            <a:off x="-20316" y="998735"/>
            <a:ext cx="1219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0F7525-56EE-CAAB-E36E-CDB02DDDCF4A}"/>
              </a:ext>
            </a:extLst>
          </p:cNvPr>
          <p:cNvSpPr txBox="1"/>
          <p:nvPr/>
        </p:nvSpPr>
        <p:spPr>
          <a:xfrm>
            <a:off x="-20316" y="4479284"/>
            <a:ext cx="1219199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Systematic Approach to Institutionalizing Engagement</a:t>
            </a:r>
            <a:endParaRPr lang="en-US" dirty="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algn="ctr"/>
            <a:endParaRPr lang="en-US" sz="2000" b="1" dirty="0">
              <a:solidFill>
                <a:schemeClr val="bg2">
                  <a:lumMod val="50000"/>
                </a:schemeClr>
              </a:solidFill>
              <a:latin typeface="Minion Pro SmBd" panose="02040503050306020203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391680-20F9-975A-C3FE-EEFA081CDFE2}"/>
              </a:ext>
            </a:extLst>
          </p:cNvPr>
          <p:cNvGrpSpPr/>
          <p:nvPr/>
        </p:nvGrpSpPr>
        <p:grpSpPr>
          <a:xfrm rot="16200000">
            <a:off x="6052699" y="-6053769"/>
            <a:ext cx="84461" cy="12191999"/>
            <a:chOff x="-10" y="0"/>
            <a:chExt cx="45729" cy="600270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A777528-29E5-F92B-76FE-86BD3C0770B9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9F894D-E4AC-CEDF-5FF1-F5729F2C5030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561F40-99B5-00AA-C90A-D01252608CFD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D597C6-4939-7663-A719-A03991A49A97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45AB6D9-C8BC-52EC-BD49-1A6DDCBAAF18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15C643-51A2-25FC-3F93-E15A6AEFD8D7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9D864C7A-7C81-CD06-868D-B958067ACA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9" name="Picture 28" descr="A picture containing logo&#10;&#10;Description automatically generated">
            <a:extLst>
              <a:ext uri="{FF2B5EF4-FFF2-40B4-BE49-F238E27FC236}">
                <a16:creationId xmlns:a16="http://schemas.microsoft.com/office/drawing/2014/main" id="{A2DE9160-407D-0C94-25E6-82E9B92B9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AFC932-2303-E166-D049-14111F2EE936}"/>
              </a:ext>
            </a:extLst>
          </p:cNvPr>
          <p:cNvCxnSpPr>
            <a:cxnSpLocks/>
          </p:cNvCxnSpPr>
          <p:nvPr/>
        </p:nvCxnSpPr>
        <p:spPr>
          <a:xfrm flipH="1">
            <a:off x="2999028" y="5308392"/>
            <a:ext cx="621792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C3A65D2-54F0-B3A1-B6FA-04A0E9773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16" y="1949861"/>
            <a:ext cx="4008473" cy="2255627"/>
          </a:xfrm>
          <a:prstGeom prst="rect">
            <a:avLst/>
          </a:prstGeom>
        </p:spPr>
      </p:pic>
      <p:pic>
        <p:nvPicPr>
          <p:cNvPr id="11" name="Picture 10" descr="A person in gloves using a water pump&#10;&#10;Description automatically generated">
            <a:extLst>
              <a:ext uri="{FF2B5EF4-FFF2-40B4-BE49-F238E27FC236}">
                <a16:creationId xmlns:a16="http://schemas.microsoft.com/office/drawing/2014/main" id="{63A038CF-DEA3-14E7-014B-1C5FE0995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276" y="1925147"/>
            <a:ext cx="3374941" cy="2293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3D14AB-D0F2-0ACA-242A-225821D921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-1026"/>
          <a:stretch/>
        </p:blipFill>
        <p:spPr>
          <a:xfrm>
            <a:off x="7925157" y="1917395"/>
            <a:ext cx="3827143" cy="22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AD1C6-1EDE-43C3-FA1C-201AE21ED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0864AE9-4B27-1592-1437-72453A43145D}"/>
              </a:ext>
            </a:extLst>
          </p:cNvPr>
          <p:cNvSpPr txBox="1"/>
          <p:nvPr/>
        </p:nvSpPr>
        <p:spPr>
          <a:xfrm>
            <a:off x="54095" y="402687"/>
            <a:ext cx="1219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COE Scholarship of Engagement Fellows 2025-27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90FA5BAA-20D8-75A2-BB2D-4E0DEC6B8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063870F5-4F27-D9BA-0B37-7AB69290F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5795DA-576F-2C75-5036-799C0D12F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33" y="5964454"/>
            <a:ext cx="671750" cy="5868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4701BB-3FD7-E1BD-EB38-CE63D1811D0B}"/>
              </a:ext>
            </a:extLst>
          </p:cNvPr>
          <p:cNvSpPr txBox="1"/>
          <p:nvPr/>
        </p:nvSpPr>
        <p:spPr>
          <a:xfrm>
            <a:off x="8967399" y="6409109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A9EA95-5672-967E-0282-4AFCA461B012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6A45D4-FC9B-0F86-A5CD-4252B1198F5A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70C514-291B-6CCD-7BAF-70F1BCA57B83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9DB909-02E3-9975-8790-869A06ACC7B5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79EF465-565F-2A85-D137-A3DCD6197B22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9EBA59-90F8-C3CB-631F-1E4201035F2F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65087E-DB65-F4BE-0676-B7FDE6214AAC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E746335-C7AC-20B4-DCEF-FDCBAD5F546E}"/>
              </a:ext>
            </a:extLst>
          </p:cNvPr>
          <p:cNvCxnSpPr>
            <a:cxnSpLocks/>
          </p:cNvCxnSpPr>
          <p:nvPr/>
        </p:nvCxnSpPr>
        <p:spPr>
          <a:xfrm flipH="1">
            <a:off x="2878007" y="1110573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25A4B62-330F-E431-B821-E7966FDE4E9E}"/>
              </a:ext>
            </a:extLst>
          </p:cNvPr>
          <p:cNvSpPr txBox="1"/>
          <p:nvPr/>
        </p:nvSpPr>
        <p:spPr>
          <a:xfrm>
            <a:off x="2563606" y="1550560"/>
            <a:ext cx="11588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Helvetica" pitchFamily="2" charset="0"/>
              </a:rPr>
              <a:t>.</a:t>
            </a:r>
          </a:p>
        </p:txBody>
      </p:sp>
      <p:pic>
        <p:nvPicPr>
          <p:cNvPr id="5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A3E02D60-A3D3-D3D5-996C-C82FE4047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53" b="5366"/>
          <a:stretch/>
        </p:blipFill>
        <p:spPr>
          <a:xfrm>
            <a:off x="6281006" y="3994958"/>
            <a:ext cx="1738799" cy="1719700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49094CD0-1BB0-C97A-A144-4DE95AE9C3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7" t="5254" r="6988" b="9404"/>
          <a:stretch/>
        </p:blipFill>
        <p:spPr>
          <a:xfrm>
            <a:off x="6307559" y="1580373"/>
            <a:ext cx="1715645" cy="1729436"/>
          </a:xfrm>
          <a:prstGeom prst="rect">
            <a:avLst/>
          </a:prstGeom>
        </p:spPr>
      </p:pic>
      <p:pic>
        <p:nvPicPr>
          <p:cNvPr id="9" name="Picture 8" descr="A person wearing glasses and a blue suit&#10;&#10;Description automatically generated">
            <a:extLst>
              <a:ext uri="{FF2B5EF4-FFF2-40B4-BE49-F238E27FC236}">
                <a16:creationId xmlns:a16="http://schemas.microsoft.com/office/drawing/2014/main" id="{7DF7159F-DFDA-DAC3-6FAB-8580F752C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65" y="4044393"/>
            <a:ext cx="1715644" cy="1646231"/>
          </a:xfrm>
          <a:prstGeom prst="rect">
            <a:avLst/>
          </a:prstGeom>
        </p:spPr>
      </p:pic>
      <p:pic>
        <p:nvPicPr>
          <p:cNvPr id="19" name="Picture 18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CCE3D748-FD21-9024-67D1-64C1EA1E1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736" y="1544100"/>
            <a:ext cx="1715644" cy="17504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35A4A4-D839-CF42-5E9F-C7F7EB91573B}"/>
              </a:ext>
            </a:extLst>
          </p:cNvPr>
          <p:cNvSpPr txBox="1"/>
          <p:nvPr/>
        </p:nvSpPr>
        <p:spPr>
          <a:xfrm>
            <a:off x="8148365" y="3994958"/>
            <a:ext cx="3989528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Dr.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Jamilla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Teixeira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Assistant Professor, CEE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Engaged Research</a:t>
            </a:r>
          </a:p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“Partnering with industry, DOT, and town administrators to co-create innovative applications for waste materials in construction.”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7C4CCC-CEE6-9A67-7D0A-BFCB0BC41954}"/>
              </a:ext>
            </a:extLst>
          </p:cNvPr>
          <p:cNvSpPr txBox="1"/>
          <p:nvPr/>
        </p:nvSpPr>
        <p:spPr>
          <a:xfrm>
            <a:off x="8148366" y="1579474"/>
            <a:ext cx="4043634" cy="1862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Dr. George Hunt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Associate Professor of Practice, CEE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Engaged Teaching and Learning</a:t>
            </a:r>
          </a:p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“Capstone class will partner with the Village of Niobrara to address environmental engineering issues.”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0DDDD8-967A-FE9A-9D0E-BDF2727B3F76}"/>
              </a:ext>
            </a:extLst>
          </p:cNvPr>
          <p:cNvSpPr txBox="1"/>
          <p:nvPr/>
        </p:nvSpPr>
        <p:spPr>
          <a:xfrm>
            <a:off x="2440542" y="1544100"/>
            <a:ext cx="4002296" cy="21390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Dr. Max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Pierobon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Associate Professor, SoC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Engaged Research</a:t>
            </a:r>
          </a:p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“Apply research in bio-inspired information systems and human-technology frameworks to address Nebraska challenges.”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3DB3D6-C5C4-ED87-C575-B7FE390447C5}"/>
              </a:ext>
            </a:extLst>
          </p:cNvPr>
          <p:cNvSpPr txBox="1"/>
          <p:nvPr/>
        </p:nvSpPr>
        <p:spPr>
          <a:xfrm>
            <a:off x="2468570" y="4041823"/>
            <a:ext cx="3700214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Dr. Shuai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Nie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Assistant Professor, SoC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Engaged Teaching and Learning</a:t>
            </a:r>
          </a:p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“Co-design ‘K-to-college’ pathway to achieve responsible innovation and nurture the next-generation entrepreneurs through technology transfer.”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86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C27E7-553A-C769-91A0-9AB32BAB9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444BB43-5C5E-CD39-53F1-210C6CF84739}"/>
              </a:ext>
            </a:extLst>
          </p:cNvPr>
          <p:cNvSpPr txBox="1"/>
          <p:nvPr/>
        </p:nvSpPr>
        <p:spPr>
          <a:xfrm>
            <a:off x="54095" y="402687"/>
            <a:ext cx="1219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Integrate Engagement into Annual Evaluations 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D2ED0009-EED6-0D82-BDD8-9951844A1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7360624A-B597-FE35-003A-B55ACF058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E76D01-A5F6-F8DA-0E38-E7E855851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33" y="5964454"/>
            <a:ext cx="671750" cy="5868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76845BA-2AE5-9E80-8054-1840E9B6A3A8}"/>
              </a:ext>
            </a:extLst>
          </p:cNvPr>
          <p:cNvSpPr txBox="1"/>
          <p:nvPr/>
        </p:nvSpPr>
        <p:spPr>
          <a:xfrm>
            <a:off x="8967399" y="6409109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3131D2-C7CC-FC0F-5066-62A2DEB39005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3FBF53-1C49-B665-13FE-27F1B22B6C63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0EDB0E-CB3E-3CFD-5835-875600954406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F6944C-1298-96E7-F610-F31224C06EF8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0701B8-5F40-BF1B-5B2F-B9617826936E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8069C9-142E-0CD5-C988-DB8417F507CE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A2D25E-634B-9D64-4659-92FF9A2AB557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EFAF05D-B2CE-DB95-8F14-E7A6B95C4B0B}"/>
              </a:ext>
            </a:extLst>
          </p:cNvPr>
          <p:cNvCxnSpPr>
            <a:cxnSpLocks/>
          </p:cNvCxnSpPr>
          <p:nvPr/>
        </p:nvCxnSpPr>
        <p:spPr>
          <a:xfrm flipH="1">
            <a:off x="2878007" y="1110573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3631D7-D1EA-B393-6873-039D0802A194}"/>
              </a:ext>
            </a:extLst>
          </p:cNvPr>
          <p:cNvSpPr txBox="1"/>
          <p:nvPr/>
        </p:nvSpPr>
        <p:spPr>
          <a:xfrm>
            <a:off x="1558813" y="1342667"/>
            <a:ext cx="9437744" cy="780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6863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COEC w</a:t>
            </a: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orked through the </a:t>
            </a:r>
            <a:r>
              <a:rPr lang="en-US" sz="2000" b="0" i="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Associate Dean for Faculty and Inclusion​</a:t>
            </a:r>
            <a:endParaRPr lang="en-US" sz="2000" kern="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96863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Associate Dean for Faculty and Inclusion worked with the Unit Heads</a:t>
            </a:r>
          </a:p>
          <a:p>
            <a:pPr marL="296863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No engagement apportionment</a:t>
            </a:r>
          </a:p>
          <a:p>
            <a:pPr marL="296863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Integrated into the </a:t>
            </a: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Service category and called: </a:t>
            </a:r>
          </a:p>
          <a:p>
            <a:pPr lvl="1">
              <a:spcAft>
                <a:spcPts val="600"/>
              </a:spcAft>
            </a:pPr>
            <a:r>
              <a:rPr lang="en-US" sz="2000" b="1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b="1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Service and Engagement Accomplishments</a:t>
            </a:r>
          </a:p>
          <a:p>
            <a:pPr lvl="1">
              <a:spcAft>
                <a:spcPts val="600"/>
              </a:spcAft>
            </a:pPr>
            <a:endParaRPr lang="en-US" sz="2000" b="1" kern="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000" b="1" kern="0" dirty="0">
              <a:solidFill>
                <a:schemeClr val="bg2">
                  <a:lumMod val="50000"/>
                </a:schemeClr>
              </a:solidFill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000" b="1" kern="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000" b="1" kern="0" dirty="0">
              <a:solidFill>
                <a:schemeClr val="bg2">
                  <a:lumMod val="50000"/>
                </a:schemeClr>
              </a:solidFill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000" b="1" kern="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kern="0" dirty="0">
              <a:solidFill>
                <a:schemeClr val="bg2">
                  <a:lumMod val="50000"/>
                </a:schemeClr>
              </a:solidFill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7338" lvl="1" indent="-2762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Can be integrated into teaching and research activities</a:t>
            </a:r>
          </a:p>
          <a:p>
            <a:pPr marL="287338" lvl="1" indent="-2762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Working with faculty to </a:t>
            </a:r>
            <a:r>
              <a:rPr lang="en-US" sz="2000" b="1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successfully communicate these activities to their peers </a:t>
            </a:r>
            <a:endParaRPr lang="en-US" b="1" kern="100" dirty="0">
              <a:solidFill>
                <a:schemeClr val="bg2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43DCC7A-1653-7CC8-95B2-8A9F113D7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680137"/>
              </p:ext>
            </p:extLst>
          </p:nvPr>
        </p:nvGraphicFramePr>
        <p:xfrm>
          <a:off x="2294441" y="3317480"/>
          <a:ext cx="9515642" cy="211104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08769">
                  <a:extLst>
                    <a:ext uri="{9D8B030D-6E8A-4147-A177-3AD203B41FA5}">
                      <a16:colId xmlns:a16="http://schemas.microsoft.com/office/drawing/2014/main" val="4140403720"/>
                    </a:ext>
                  </a:extLst>
                </a:gridCol>
                <a:gridCol w="1238243">
                  <a:extLst>
                    <a:ext uri="{9D8B030D-6E8A-4147-A177-3AD203B41FA5}">
                      <a16:colId xmlns:a16="http://schemas.microsoft.com/office/drawing/2014/main" val="2123094535"/>
                    </a:ext>
                  </a:extLst>
                </a:gridCol>
                <a:gridCol w="1433755">
                  <a:extLst>
                    <a:ext uri="{9D8B030D-6E8A-4147-A177-3AD203B41FA5}">
                      <a16:colId xmlns:a16="http://schemas.microsoft.com/office/drawing/2014/main" val="1327121945"/>
                    </a:ext>
                  </a:extLst>
                </a:gridCol>
                <a:gridCol w="1303413">
                  <a:extLst>
                    <a:ext uri="{9D8B030D-6E8A-4147-A177-3AD203B41FA5}">
                      <a16:colId xmlns:a16="http://schemas.microsoft.com/office/drawing/2014/main" val="1499652770"/>
                    </a:ext>
                  </a:extLst>
                </a:gridCol>
                <a:gridCol w="2150632">
                  <a:extLst>
                    <a:ext uri="{9D8B030D-6E8A-4147-A177-3AD203B41FA5}">
                      <a16:colId xmlns:a16="http://schemas.microsoft.com/office/drawing/2014/main" val="4099357547"/>
                    </a:ext>
                  </a:extLst>
                </a:gridCol>
                <a:gridCol w="2480830">
                  <a:extLst>
                    <a:ext uri="{9D8B030D-6E8A-4147-A177-3AD203B41FA5}">
                      <a16:colId xmlns:a16="http://schemas.microsoft.com/office/drawing/2014/main" val="1408590014"/>
                    </a:ext>
                  </a:extLst>
                </a:gridCol>
              </a:tblGrid>
              <a:tr h="223037">
                <a:tc gridSpan="6">
                  <a:txBody>
                    <a:bodyPr/>
                    <a:lstStyle/>
                    <a:p>
                      <a:pPr marL="342900" marR="889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200"/>
                        <a:buFont typeface="+mj-lt"/>
                        <a:buAutoNum type="alphaLcPeriod"/>
                      </a:pPr>
                      <a:r>
                        <a:rPr lang="en-US" sz="1200">
                          <a:effectLst/>
                        </a:rPr>
                        <a:t>SUMMARY OF ENGAGEMENT ACTIVITIES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240123"/>
                  </a:ext>
                </a:extLst>
              </a:tr>
              <a:tr h="734854"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Engagement Category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(teaching/learning, research, service)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Course/ Project Name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Partner(s)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Activities/Output</a:t>
                      </a:r>
                      <a:endParaRPr lang="en-US" sz="1200">
                        <a:effectLst/>
                      </a:endParaRPr>
                    </a:p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(e.g. methods/tools developed, prof. development, presentations, publications, products/deliverable)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Validation/Impact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(e.g. citations, awards, extension of funding, adoption of methods, benefit to partner)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5643423"/>
                  </a:ext>
                </a:extLst>
              </a:tr>
              <a:tr h="576576"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Click or tap here to enter text.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Click or tap here to enter text.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Click or tap here to enter text.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Click or tap here to enter text.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Click or tap here to enter text.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Click or tap here to enter text.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9900812"/>
                  </a:ext>
                </a:extLst>
              </a:tr>
              <a:tr h="576576"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Click or tap here to enter text.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Click or tap here to enter text.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Click or tap here to enter text.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Click or tap here to enter text.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Click or tap here to enter text.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016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Click or tap here to enter text.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3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411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8FF04-F0DE-4001-7818-2177D2AA2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238F265-0DA3-9EE8-58C0-CE28057A4BEA}"/>
              </a:ext>
            </a:extLst>
          </p:cNvPr>
          <p:cNvSpPr txBox="1"/>
          <p:nvPr/>
        </p:nvSpPr>
        <p:spPr>
          <a:xfrm>
            <a:off x="54095" y="402687"/>
            <a:ext cx="1219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Integrate Engagement into P&amp;T Criteria January 2025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CD040709-3FEB-A240-402C-597957BCF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F5D1D8E0-15BD-E0A1-524D-09E91B3F9B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7F1602-E26C-1203-3E9F-A602B2AA7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33" y="5964454"/>
            <a:ext cx="671750" cy="5868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4450A01-56BF-137B-D838-558D358DFD18}"/>
              </a:ext>
            </a:extLst>
          </p:cNvPr>
          <p:cNvSpPr txBox="1"/>
          <p:nvPr/>
        </p:nvSpPr>
        <p:spPr>
          <a:xfrm>
            <a:off x="8967399" y="6409109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C24234-0D9E-EBA8-1044-985E578A1ADD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69D416-C382-E0CE-7D3D-5C94EF0B42FA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8D4B85-93DF-C70E-E7E8-0C7D243BEA41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320742-078D-EC0F-3042-62FC58E97226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C8CE2E-1EBD-6A19-9A8B-BAEE4F54C28F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85D95C-F762-52F9-834B-5F11907C1057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611549-AC20-DEA8-62CF-85E4FB1EAEC7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0F6B953-B4C7-D8CA-FBA1-D0FCA818B61D}"/>
              </a:ext>
            </a:extLst>
          </p:cNvPr>
          <p:cNvCxnSpPr>
            <a:cxnSpLocks/>
          </p:cNvCxnSpPr>
          <p:nvPr/>
        </p:nvCxnSpPr>
        <p:spPr>
          <a:xfrm flipH="1">
            <a:off x="2878007" y="1110573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2AFA4A-1F0E-5C23-5B7A-0434C2338B1A}"/>
              </a:ext>
            </a:extLst>
          </p:cNvPr>
          <p:cNvSpPr txBox="1"/>
          <p:nvPr/>
        </p:nvSpPr>
        <p:spPr>
          <a:xfrm>
            <a:off x="1289459" y="1199030"/>
            <a:ext cx="9707098" cy="941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6863" indent="-2968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College Outreach and Engagement Committee (COEC)</a:t>
            </a: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 worked directly with the COE P&amp;T Committee</a:t>
            </a:r>
          </a:p>
          <a:p>
            <a:pPr>
              <a:spcAft>
                <a:spcPts val="600"/>
              </a:spcAft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Engagement Criteria included:</a:t>
            </a:r>
          </a:p>
          <a:p>
            <a:pPr marL="296863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A Stated value: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Engaging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 with people in the community in furthering the mission and vision of COE </a:t>
            </a:r>
          </a:p>
          <a:p>
            <a:pPr marL="296863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Promotion from Assistant Professor to Associate Professor - </a:t>
            </a:r>
          </a:p>
          <a:p>
            <a:pPr marL="754063" lvl="1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Teaching criteria: </a:t>
            </a:r>
            <a:r>
              <a:rPr lang="en-US" sz="2000" dirty="0">
                <a:effectLst/>
                <a:latin typeface="Calibri" panose="020F0502020204030204" pitchFamily="34" charset="0"/>
              </a:rPr>
              <a:t>Documented and demonstrated quality and impact of teaching may include community-engaged teaching that connects students and faculty members with activities that address community-identified needs through mutually beneficial partnerships that broaden or deepen students’ academic learning and civic engagement. </a:t>
            </a:r>
          </a:p>
          <a:p>
            <a:pPr marL="754063" lvl="1" indent="-29686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9400" algn="l"/>
              </a:tabLst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Research criteria: </a:t>
            </a:r>
            <a:r>
              <a:rPr lang="en-US" sz="2000" dirty="0">
                <a:effectLst/>
                <a:latin typeface="Calibri" panose="020F0502020204030204" pitchFamily="34" charset="0"/>
              </a:rPr>
              <a:t>Demonstrated quality and impact of research may include community-engaged research that connects students and faculty members with activities that address community-identified needs through mutually beneficial partnerships that broaden or deepen scientific inquiries, practical applications, policy making, and other societal impacts such as establishing or enriching non-profit organizations. </a:t>
            </a:r>
          </a:p>
          <a:p>
            <a:pPr marL="754063" lvl="1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</a:endParaRPr>
          </a:p>
          <a:p>
            <a:pPr marL="754063" lvl="1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</a:endParaRPr>
          </a:p>
          <a:p>
            <a:pPr marL="296863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47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6B237-2735-6BD4-0D2E-B45B8CC2A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009DC8F-9FD9-B5CB-DBFB-B11619FC40D3}"/>
              </a:ext>
            </a:extLst>
          </p:cNvPr>
          <p:cNvSpPr txBox="1"/>
          <p:nvPr/>
        </p:nvSpPr>
        <p:spPr>
          <a:xfrm>
            <a:off x="54095" y="402687"/>
            <a:ext cx="1219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Ongoing Work with P&amp;T Committee, Unit Heads and Faculty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EDAD10D1-9C21-3872-F275-419739878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8391C6C3-D597-7C1A-16D1-C03C972AA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3A95E2-64F8-F346-DA98-49F99414D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33" y="5964454"/>
            <a:ext cx="671750" cy="5868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24FAE2D-447A-7F4F-D9FC-F0636E27B2C8}"/>
              </a:ext>
            </a:extLst>
          </p:cNvPr>
          <p:cNvSpPr txBox="1"/>
          <p:nvPr/>
        </p:nvSpPr>
        <p:spPr>
          <a:xfrm>
            <a:off x="8967399" y="6409109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BA406C-0A01-8E04-8D15-2606757647A9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71488E-CC79-702B-5C70-1C274AC28329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73E4B4-7DB1-241A-1A22-4F248AD4AFA6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209C1-4277-D631-06DA-D44DB0283CF2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FB5253-43BC-9C67-DB85-4C41AA953941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60CD31-1D90-2FEE-FF22-FCD6356040CE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BE17DA-D60D-A422-8515-A246CEEBAB4B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0C19AC7-9BFF-5DC9-61DE-5FD0E455F96A}"/>
              </a:ext>
            </a:extLst>
          </p:cNvPr>
          <p:cNvCxnSpPr>
            <a:cxnSpLocks/>
          </p:cNvCxnSpPr>
          <p:nvPr/>
        </p:nvCxnSpPr>
        <p:spPr>
          <a:xfrm flipH="1">
            <a:off x="2878007" y="1110573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802FDD5-C9D8-4F3C-50BF-C883BED126FE}"/>
              </a:ext>
            </a:extLst>
          </p:cNvPr>
          <p:cNvSpPr txBox="1"/>
          <p:nvPr/>
        </p:nvSpPr>
        <p:spPr>
          <a:xfrm>
            <a:off x="1296546" y="1166122"/>
            <a:ext cx="9707106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COEC facilitating the P&amp;T Committee to develop and adopt a College-wide Scholarship of Engagement Rubric – </a:t>
            </a:r>
            <a:r>
              <a:rPr lang="en-US" sz="2000" b="1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with criteria and well-defined indicators</a:t>
            </a:r>
          </a:p>
          <a:p>
            <a:pPr marL="754063" lvl="1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To assist faculty in </a:t>
            </a:r>
            <a:r>
              <a:rPr lang="en-US" sz="2000" b="1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conducting and communicating engagement </a:t>
            </a: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in annual reviews and P&amp;T documents</a:t>
            </a:r>
          </a:p>
          <a:p>
            <a:pPr marL="754063" lvl="1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To assist Unit Heads and P&amp;T committee in the </a:t>
            </a:r>
            <a:r>
              <a:rPr lang="en-US" sz="2000" b="1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evaluation of engagement  </a:t>
            </a:r>
            <a:endParaRPr lang="en-US" sz="2000" b="1" kern="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28190-761A-BFCA-4CE3-4FA6E42ED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255" y="3057152"/>
            <a:ext cx="9311488" cy="103892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BA570446-55F3-24B6-06C5-8767CA71F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48" y="52908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 descr="A close-up of a document&#10;&#10;Description automatically generated">
            <a:extLst>
              <a:ext uri="{FF2B5EF4-FFF2-40B4-BE49-F238E27FC236}">
                <a16:creationId xmlns:a16="http://schemas.microsoft.com/office/drawing/2014/main" id="{419E1A66-0E6F-4F7D-BAC0-D306888E6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935" y="3940258"/>
            <a:ext cx="10094273" cy="318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8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FAB4-9CC9-3D8A-E7B6-7CAE0B662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B8F9D48-BB5A-7F1B-9546-6373EAD23B00}"/>
              </a:ext>
            </a:extLst>
          </p:cNvPr>
          <p:cNvSpPr txBox="1"/>
          <p:nvPr/>
        </p:nvSpPr>
        <p:spPr>
          <a:xfrm>
            <a:off x="27043" y="364164"/>
            <a:ext cx="1219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COE Strategic Plan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A9FE9CAE-ECBF-7B78-E8DE-D8190866D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EBEE558C-D308-6C57-0122-B3C7A08D8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93ABA46-3685-05D0-2DFB-63735E7158EF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3C424D-9D8D-0992-E5ED-611D483F93C1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88F166-B316-3322-2095-51E92E975C15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F2F838-4F44-C3A5-50F6-577242307971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342DA8-9988-B2F7-2910-599C7368CEB2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22CFCF-72C2-67DA-AB6A-938E4B521449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632DB1-A066-6B09-2980-089034A7CDB5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15DBE99-2219-4B38-7B3E-08E2417ACCBD}"/>
              </a:ext>
            </a:extLst>
          </p:cNvPr>
          <p:cNvCxnSpPr>
            <a:cxnSpLocks/>
          </p:cNvCxnSpPr>
          <p:nvPr/>
        </p:nvCxnSpPr>
        <p:spPr>
          <a:xfrm flipH="1">
            <a:off x="2878007" y="1112021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DCD792B-8128-444E-2642-826E883DF6EF}"/>
              </a:ext>
            </a:extLst>
          </p:cNvPr>
          <p:cNvSpPr txBox="1"/>
          <p:nvPr/>
        </p:nvSpPr>
        <p:spPr>
          <a:xfrm>
            <a:off x="10159588" y="4218159"/>
            <a:ext cx="2001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55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(OUT OF 205)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NEWS &amp; WORLD REPORT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GRADUATE RANKING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00B268-1FA5-14FE-6105-A3DE7CAA32C8}"/>
              </a:ext>
            </a:extLst>
          </p:cNvPr>
          <p:cNvGrpSpPr/>
          <p:nvPr/>
        </p:nvGrpSpPr>
        <p:grpSpPr>
          <a:xfrm>
            <a:off x="7014065" y="1478074"/>
            <a:ext cx="5177936" cy="4937129"/>
            <a:chOff x="6519380" y="1425939"/>
            <a:chExt cx="5446616" cy="51933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9801B2-0113-24BE-0F35-C1811A1D7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95" t="6525" r="5414" b="3561"/>
            <a:stretch/>
          </p:blipFill>
          <p:spPr>
            <a:xfrm>
              <a:off x="6519380" y="1425939"/>
              <a:ext cx="5446616" cy="51933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8BEBDF-8931-DD5F-D00C-E9319C6A0399}"/>
                </a:ext>
              </a:extLst>
            </p:cNvPr>
            <p:cNvSpPr txBox="1"/>
            <p:nvPr/>
          </p:nvSpPr>
          <p:spPr>
            <a:xfrm>
              <a:off x="8687407" y="1628137"/>
              <a:ext cx="902496" cy="96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005AA1-CC46-A76E-0D41-5C8C4E1356E3}"/>
                </a:ext>
              </a:extLst>
            </p:cNvPr>
            <p:cNvSpPr txBox="1"/>
            <p:nvPr/>
          </p:nvSpPr>
          <p:spPr>
            <a:xfrm>
              <a:off x="8159265" y="4879756"/>
              <a:ext cx="902496" cy="96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60D45F-5040-6DC6-F8DA-9ACC63EDA7D9}"/>
                </a:ext>
              </a:extLst>
            </p:cNvPr>
            <p:cNvSpPr txBox="1"/>
            <p:nvPr/>
          </p:nvSpPr>
          <p:spPr>
            <a:xfrm>
              <a:off x="9637926" y="4879757"/>
              <a:ext cx="902496" cy="969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C3DD025-BECA-5B2B-FE02-1664A08300E9}"/>
              </a:ext>
            </a:extLst>
          </p:cNvPr>
          <p:cNvSpPr txBox="1"/>
          <p:nvPr/>
        </p:nvSpPr>
        <p:spPr>
          <a:xfrm>
            <a:off x="6402143" y="6415203"/>
            <a:ext cx="57898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teach. We do research.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serve the public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607B178-0447-1793-4898-B084F5BED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09" y="1533358"/>
            <a:ext cx="2894687" cy="52411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285958-9826-9742-2B46-60287F52E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456" y="1533358"/>
            <a:ext cx="3061395" cy="52411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7491BA-3CEA-6389-B5C8-ECB8011245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812"/>
          <a:stretch/>
        </p:blipFill>
        <p:spPr>
          <a:xfrm>
            <a:off x="3353457" y="5223906"/>
            <a:ext cx="3061394" cy="9008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715411-7D93-7DFA-6711-9FCDC3E1D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622" y="1670298"/>
            <a:ext cx="3067064" cy="38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67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552DA-0FF0-4338-2FD4-DB2E39DD1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282FD63-E1B8-4E3D-19F6-10CDC5967BF6}"/>
              </a:ext>
            </a:extLst>
          </p:cNvPr>
          <p:cNvSpPr txBox="1"/>
          <p:nvPr/>
        </p:nvSpPr>
        <p:spPr>
          <a:xfrm>
            <a:off x="-12" y="466067"/>
            <a:ext cx="1219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COE Strategic Goal 3: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Outreach and Engagement Strategies &amp; Tactics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5F8510E6-7DB6-ECCB-894E-7A645459F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66FE1EF0-5B4F-E234-09E6-FAD079660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3B7AC7-3F66-F355-6420-54D193820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33" y="5964454"/>
            <a:ext cx="671750" cy="5868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F21C47-D1D9-175F-9D88-F37E3E52D15D}"/>
              </a:ext>
            </a:extLst>
          </p:cNvPr>
          <p:cNvSpPr txBox="1"/>
          <p:nvPr/>
        </p:nvSpPr>
        <p:spPr>
          <a:xfrm>
            <a:off x="8967399" y="6409109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04A523-8932-0AE4-B5EA-1EF2261C7FAC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048E54-20F9-B947-C12A-77BAEDB308F3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DBE631-B3D9-DB38-A8E1-E36A2001F5F6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7CF306-709A-5988-8D8C-4BE61406354D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82542E-5729-4427-0A6E-F2D4BAD456B2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FFF6A2-E1F7-896C-D2C4-7023B93BD23C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63821D-EE58-DEA2-077E-974930F95982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D74E189-A8FD-226A-7B5C-B1B770EAA131}"/>
              </a:ext>
            </a:extLst>
          </p:cNvPr>
          <p:cNvCxnSpPr>
            <a:cxnSpLocks/>
          </p:cNvCxnSpPr>
          <p:nvPr/>
        </p:nvCxnSpPr>
        <p:spPr>
          <a:xfrm flipH="1">
            <a:off x="2878007" y="1141941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3EC4C81-041A-3C8A-578A-2DFA2B8A5487}"/>
              </a:ext>
            </a:extLst>
          </p:cNvPr>
          <p:cNvSpPr txBox="1"/>
          <p:nvPr/>
        </p:nvSpPr>
        <p:spPr>
          <a:xfrm>
            <a:off x="10159588" y="4218159"/>
            <a:ext cx="2001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55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(OUT OF 205)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NEWS &amp; WORLD REPORT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GRADUATE RANKING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6732D7-2782-42AA-90B7-1FC705DDC1D1}"/>
              </a:ext>
            </a:extLst>
          </p:cNvPr>
          <p:cNvSpPr/>
          <p:nvPr/>
        </p:nvSpPr>
        <p:spPr>
          <a:xfrm>
            <a:off x="273486" y="1308518"/>
            <a:ext cx="11673622" cy="981219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865F52-E1CA-1F10-61B4-1E7C65539A7D}"/>
              </a:ext>
            </a:extLst>
          </p:cNvPr>
          <p:cNvSpPr txBox="1"/>
          <p:nvPr/>
        </p:nvSpPr>
        <p:spPr>
          <a:xfrm>
            <a:off x="11009439" y="1203882"/>
            <a:ext cx="8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10896-F7FA-36AE-E347-7A5E51EB3D9B}"/>
              </a:ext>
            </a:extLst>
          </p:cNvPr>
          <p:cNvSpPr txBox="1"/>
          <p:nvPr/>
        </p:nvSpPr>
        <p:spPr>
          <a:xfrm>
            <a:off x="165838" y="1439060"/>
            <a:ext cx="1185256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3825">
              <a:spcBef>
                <a:spcPts val="1200"/>
              </a:spcBef>
              <a:spcAft>
                <a:spcPts val="600"/>
              </a:spcAft>
              <a:tabLst>
                <a:tab pos="262572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Advance college-wide engagement activities to build capacity and transform Nebraskans’ lives.</a:t>
            </a:r>
          </a:p>
          <a:p>
            <a:pPr marL="123825">
              <a:spcAft>
                <a:spcPts val="1200"/>
              </a:spcAft>
              <a:tabLst>
                <a:tab pos="2625725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Collaborate with industry, communities and regions to leverage talent, innovation and resources.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677999-99D2-3AED-68FE-34106210B236}"/>
              </a:ext>
            </a:extLst>
          </p:cNvPr>
          <p:cNvSpPr txBox="1">
            <a:spLocks/>
          </p:cNvSpPr>
          <p:nvPr/>
        </p:nvSpPr>
        <p:spPr>
          <a:xfrm>
            <a:off x="339437" y="2467766"/>
            <a:ext cx="5756563" cy="46225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01625" indent="-301625">
              <a:spcAft>
                <a:spcPts val="600"/>
              </a:spcAft>
            </a:pP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1. Build engagement infrastructure and culture.</a:t>
            </a:r>
          </a:p>
          <a:p>
            <a:pPr marL="587375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Hire/reapportion faculty and staff focused on engagement</a:t>
            </a:r>
          </a:p>
          <a:p>
            <a:pPr marL="587375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Create first-class facilities for community and industry engagement</a:t>
            </a:r>
          </a:p>
          <a:p>
            <a:pPr marL="587375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Establish a state-wide engagement advisory board</a:t>
            </a:r>
          </a:p>
          <a:p>
            <a:pPr marL="587375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Recognize student and club engagement projects and impact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349250" indent="-349250">
              <a:spcAft>
                <a:spcPts val="600"/>
              </a:spcAft>
            </a:pP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2. Increase college engagement activities.</a:t>
            </a:r>
          </a:p>
          <a:p>
            <a:pPr marL="587375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Expand COE partnerships with NU Extension</a:t>
            </a:r>
          </a:p>
          <a:p>
            <a:pPr marL="587375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Engagement alumni, industry and communities to develop statewide engagement program</a:t>
            </a:r>
          </a:p>
          <a:p>
            <a:pPr marL="587375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Develop a logic model that assists faculty in identifying and implementing engagement activities.</a:t>
            </a:r>
          </a:p>
          <a:p>
            <a:pPr marL="587375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Seek external funding.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3315DE-3894-D0F2-4C4B-382EEAB85896}"/>
              </a:ext>
            </a:extLst>
          </p:cNvPr>
          <p:cNvSpPr txBox="1">
            <a:spLocks/>
          </p:cNvSpPr>
          <p:nvPr/>
        </p:nvSpPr>
        <p:spPr>
          <a:xfrm>
            <a:off x="6252540" y="2401287"/>
            <a:ext cx="5756563" cy="40516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01625" indent="-301625">
              <a:spcAft>
                <a:spcPts val="600"/>
              </a:spcAft>
            </a:pPr>
            <a:r>
              <a:rPr lang="en-US" sz="21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3. Expand statewide K-12 outreach and engagement activities.</a:t>
            </a:r>
          </a:p>
          <a:p>
            <a:pPr marL="587375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Partner with high school teachers.</a:t>
            </a:r>
          </a:p>
          <a:p>
            <a:pPr marL="587375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Partner with Nebraska Extension to Develop statewide    K-12 engineering outreach programs</a:t>
            </a:r>
          </a:p>
          <a:p>
            <a:pPr marL="301625" indent="-301625">
              <a:spcAft>
                <a:spcPts val="600"/>
              </a:spcAft>
            </a:pPr>
            <a:r>
              <a:rPr lang="en-US" sz="21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4. Do impactful engagement projects.</a:t>
            </a:r>
          </a:p>
          <a:p>
            <a:pPr marL="587375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Support faculty/staff/student nominations for regional and national engagement awards and attainment of leadership and Fellow roles in professional societies.</a:t>
            </a:r>
          </a:p>
          <a:p>
            <a:pPr marL="587375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Recognize and celebrate engagement through yearly review process and college-wide awards and events/ ceremonies</a:t>
            </a:r>
          </a:p>
          <a:p>
            <a:pPr marL="587375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Communicate stories and impact with the public/targeted audiences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73648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332CCB0-82FF-F140-693B-9649E4BBF7F3}"/>
              </a:ext>
            </a:extLst>
          </p:cNvPr>
          <p:cNvSpPr txBox="1"/>
          <p:nvPr/>
        </p:nvSpPr>
        <p:spPr>
          <a:xfrm>
            <a:off x="10554" y="711405"/>
            <a:ext cx="1219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Institutionalizing Engagement – Systematic Approach 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524225E8-EA62-A276-C61D-5DBE49894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ECF5C6F7-C253-695B-82DF-1523895F1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67A7A1-6FC5-B54F-ADBD-9DABBCC75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33" y="5964454"/>
            <a:ext cx="671750" cy="5868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F193D6-F1EA-3532-49E6-611B36A03367}"/>
              </a:ext>
            </a:extLst>
          </p:cNvPr>
          <p:cNvSpPr txBox="1"/>
          <p:nvPr/>
        </p:nvSpPr>
        <p:spPr>
          <a:xfrm>
            <a:off x="8967399" y="6409109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AD3DC-E07A-BE9F-BB8B-0326B2275615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9B0500-BF2C-212A-5F14-01A77FFA3B4F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71060F-2950-4CE6-056E-CCF3C9BA52D8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72F095-2108-AC19-1DC6-D6FDE3A38F45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676DE2-45F4-AA0D-1C3B-DE22A7B35F17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ADC039-5A4E-3D6F-B34D-420C31643FCF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537140-F80E-AA07-5FCD-15DEE9120DEA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19322A0-3D39-5B82-186C-5DFCBB6183D3}"/>
              </a:ext>
            </a:extLst>
          </p:cNvPr>
          <p:cNvCxnSpPr>
            <a:cxnSpLocks/>
          </p:cNvCxnSpPr>
          <p:nvPr/>
        </p:nvCxnSpPr>
        <p:spPr>
          <a:xfrm flipH="1">
            <a:off x="2888565" y="1463114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68DF269-C80A-9264-E816-9803B16A81EE}"/>
              </a:ext>
            </a:extLst>
          </p:cNvPr>
          <p:cNvSpPr txBox="1"/>
          <p:nvPr/>
        </p:nvSpPr>
        <p:spPr>
          <a:xfrm>
            <a:off x="10159588" y="4218159"/>
            <a:ext cx="2001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55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(OUT OF 205)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NEWS &amp; WORLD REPORT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GRADUATE RANKING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088DBE-7EDC-5164-22D1-B4D225A5CE9E}"/>
              </a:ext>
            </a:extLst>
          </p:cNvPr>
          <p:cNvSpPr txBox="1"/>
          <p:nvPr/>
        </p:nvSpPr>
        <p:spPr>
          <a:xfrm>
            <a:off x="603831" y="1619591"/>
            <a:ext cx="1120625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000" dirty="0">
                <a:latin typeface="Helvetica" pitchFamily="2" charset="0"/>
              </a:rPr>
              <a:t>  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Established a </a:t>
            </a:r>
            <a:r>
              <a:rPr lang="en-US" sz="2400" b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college-wide Outreach and Engagement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C</a:t>
            </a:r>
            <a:r>
              <a:rPr lang="en-US" sz="2400" b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ommittee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(COEC)</a:t>
            </a:r>
          </a:p>
          <a:p>
            <a:pPr marL="2066925" lvl="1" indent="-1609725">
              <a:spcAft>
                <a:spcPts val="12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Completed - 	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Foundational work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– literature review, vocabulary, definitions, and resources</a:t>
            </a:r>
          </a:p>
          <a:p>
            <a:pPr marL="2066925" lvl="1" indent="-1609725">
              <a:spcAft>
                <a:spcPts val="12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Completed -  	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Unit head workshop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– buy-in and priorities</a:t>
            </a:r>
          </a:p>
          <a:p>
            <a:pPr marL="2066925" lvl="1" indent="-1609725">
              <a:spcAft>
                <a:spcPts val="12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Completed -  	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Departmental presentations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and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surveyed faculty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about current outreach and engagement activities</a:t>
            </a:r>
          </a:p>
          <a:p>
            <a:pPr marL="2066925" lvl="1" indent="-1609725">
              <a:spcAft>
                <a:spcPts val="12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Completed - 	College-wide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Awards Program</a:t>
            </a:r>
          </a:p>
          <a:p>
            <a:pPr marL="2066925" lvl="1" indent="-1609725">
              <a:spcAft>
                <a:spcPts val="12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Ongoing -	Tiered approach to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faculty development </a:t>
            </a:r>
          </a:p>
          <a:p>
            <a:pPr marL="2066925" lvl="1" indent="-1609725">
              <a:spcAft>
                <a:spcPts val="12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Ongoing -	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Integrating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Scholarship of Engagement into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annual evaluation and  P&amp;T criteria</a:t>
            </a:r>
          </a:p>
          <a:p>
            <a:pPr marL="2066925" lvl="1" indent="-1609725">
              <a:spcAft>
                <a:spcPts val="12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Ongoing - 	Outreach and Engagement Website – recognition, resources, and partnerships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8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332CCB0-82FF-F140-693B-9649E4BBF7F3}"/>
              </a:ext>
            </a:extLst>
          </p:cNvPr>
          <p:cNvSpPr txBox="1"/>
          <p:nvPr/>
        </p:nvSpPr>
        <p:spPr>
          <a:xfrm>
            <a:off x="54095" y="402687"/>
            <a:ext cx="1219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Unit Head Workshop &gt; Buy-in 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524225E8-EA62-A276-C61D-5DBE49894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ECF5C6F7-C253-695B-82DF-1523895F1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67A7A1-6FC5-B54F-ADBD-9DABBCC75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33" y="5964454"/>
            <a:ext cx="671750" cy="5868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F193D6-F1EA-3532-49E6-611B36A03367}"/>
              </a:ext>
            </a:extLst>
          </p:cNvPr>
          <p:cNvSpPr txBox="1"/>
          <p:nvPr/>
        </p:nvSpPr>
        <p:spPr>
          <a:xfrm>
            <a:off x="8967399" y="6409109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AD3DC-E07A-BE9F-BB8B-0326B2275615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9B0500-BF2C-212A-5F14-01A77FFA3B4F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71060F-2950-4CE6-056E-CCF3C9BA52D8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72F095-2108-AC19-1DC6-D6FDE3A38F45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676DE2-45F4-AA0D-1C3B-DE22A7B35F17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ADC039-5A4E-3D6F-B34D-420C31643FCF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537140-F80E-AA07-5FCD-15DEE9120DEA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19322A0-3D39-5B82-186C-5DFCBB6183D3}"/>
              </a:ext>
            </a:extLst>
          </p:cNvPr>
          <p:cNvCxnSpPr>
            <a:cxnSpLocks/>
          </p:cNvCxnSpPr>
          <p:nvPr/>
        </p:nvCxnSpPr>
        <p:spPr>
          <a:xfrm flipH="1">
            <a:off x="2878007" y="1110573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E4217FE-1985-4D42-7B28-92B4F4EA375A}"/>
              </a:ext>
            </a:extLst>
          </p:cNvPr>
          <p:cNvSpPr txBox="1"/>
          <p:nvPr/>
        </p:nvSpPr>
        <p:spPr>
          <a:xfrm>
            <a:off x="1247827" y="1195662"/>
            <a:ext cx="9696344" cy="71711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Helvetica" pitchFamily="2" charset="0"/>
              </a:rPr>
              <a:t>1. </a:t>
            </a:r>
            <a:r>
              <a:rPr lang="en-US" sz="2000" b="1" i="1" dirty="0">
                <a:latin typeface="Helvetica" pitchFamily="2" charset="0"/>
              </a:rPr>
              <a:t>How can we leverage engagement to recruit new faculty?</a:t>
            </a:r>
          </a:p>
          <a:p>
            <a:pPr marL="287020">
              <a:spcAft>
                <a:spcPts val="1200"/>
              </a:spcAft>
              <a:tabLst>
                <a:tab pos="1425575" algn="l"/>
              </a:tabLs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/>
                <a:cs typeface="Helvetica"/>
              </a:rPr>
              <a:t>clear ways to define, quantify, and reward engagement; built-in partnerships; summer workshops; demonstrate value towards P&amp;T; start-up funding; highlight in new faculty positions  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Helvetica" pitchFamily="2" charset="0"/>
              <a:cs typeface="Helvetica"/>
            </a:endParaRPr>
          </a:p>
          <a:p>
            <a:pPr marL="352425" indent="-352425">
              <a:spcAft>
                <a:spcPts val="1200"/>
              </a:spcAft>
            </a:pPr>
            <a:r>
              <a:rPr lang="en-US" sz="2000" b="1" dirty="0">
                <a:latin typeface="Helvetica" pitchFamily="2" charset="0"/>
              </a:rPr>
              <a:t>2</a:t>
            </a:r>
            <a:r>
              <a:rPr lang="en-US" sz="2000" dirty="0">
                <a:latin typeface="Helvetica" pitchFamily="2" charset="0"/>
              </a:rPr>
              <a:t>.  </a:t>
            </a:r>
            <a:r>
              <a:rPr lang="en-US" sz="2000" b="1" i="1" dirty="0">
                <a:latin typeface="Helvetica" pitchFamily="2" charset="0"/>
              </a:rPr>
              <a:t>How do we show that we value engagement? What can we implement to show we value engagement?</a:t>
            </a:r>
          </a:p>
          <a:p>
            <a:pPr marL="352425">
              <a:spcAft>
                <a:spcPts val="12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/>
                <a:cs typeface="Helvetica"/>
              </a:rPr>
              <a:t>reward faculty; celebrate engagement; part of annual reviews; part of P&amp;T;  designated apportionment; staff support; regular communication from leadership; highlight stories; award and recognition 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Helvetica" pitchFamily="2" charset="0"/>
              <a:cs typeface="Helvetica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Helvetica" pitchFamily="2" charset="0"/>
              </a:rPr>
              <a:t>3.  </a:t>
            </a:r>
            <a:r>
              <a:rPr lang="en-US" sz="2000" b="1" i="1" dirty="0">
                <a:latin typeface="Helvetica" pitchFamily="2" charset="0"/>
              </a:rPr>
              <a:t>What would you include in a workshop series? </a:t>
            </a:r>
          </a:p>
          <a:p>
            <a:pPr marL="352425">
              <a:spcAft>
                <a:spcPts val="12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gamification; external and potential partners; good food; nationally recognized experts; pitch competitions; resources; graduate students involved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Helvetica" pitchFamily="2" charset="0"/>
              </a:rPr>
              <a:t>4.  </a:t>
            </a:r>
            <a:r>
              <a:rPr lang="en-US" sz="2000" b="1" i="1" dirty="0">
                <a:latin typeface="Helvetica" pitchFamily="2" charset="0"/>
              </a:rPr>
              <a:t>Who do you know that is currently doing scholarship of engagement work?</a:t>
            </a:r>
          </a:p>
          <a:p>
            <a:pPr marL="404495">
              <a:spcAft>
                <a:spcPts val="1200"/>
              </a:spcAft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identified 42 COE faculty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Helvetica" pitchFamily="2" charset="0"/>
              <a:cs typeface="Helvetica" pitchFamily="2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1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332CCB0-82FF-F140-693B-9649E4BBF7F3}"/>
              </a:ext>
            </a:extLst>
          </p:cNvPr>
          <p:cNvSpPr txBox="1"/>
          <p:nvPr/>
        </p:nvSpPr>
        <p:spPr>
          <a:xfrm>
            <a:off x="54095" y="17917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Survey Results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524225E8-EA62-A276-C61D-5DBE49894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ECF5C6F7-C253-695B-82DF-1523895F1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F193D6-F1EA-3532-49E6-611B36A03367}"/>
              </a:ext>
            </a:extLst>
          </p:cNvPr>
          <p:cNvSpPr txBox="1"/>
          <p:nvPr/>
        </p:nvSpPr>
        <p:spPr>
          <a:xfrm>
            <a:off x="8967399" y="6219926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AD3DC-E07A-BE9F-BB8B-0326B2275615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9B0500-BF2C-212A-5F14-01A77FFA3B4F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71060F-2950-4CE6-056E-CCF3C9BA52D8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72F095-2108-AC19-1DC6-D6FDE3A38F45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676DE2-45F4-AA0D-1C3B-DE22A7B35F17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ADC039-5A4E-3D6F-B34D-420C31643FCF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537140-F80E-AA07-5FCD-15DEE9120DEA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19322A0-3D39-5B82-186C-5DFCBB6183D3}"/>
              </a:ext>
            </a:extLst>
          </p:cNvPr>
          <p:cNvCxnSpPr>
            <a:cxnSpLocks/>
          </p:cNvCxnSpPr>
          <p:nvPr/>
        </p:nvCxnSpPr>
        <p:spPr>
          <a:xfrm flipH="1">
            <a:off x="3010791" y="849925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BA360AC-C07A-822E-D2C0-ED1ECE3B3993}"/>
              </a:ext>
            </a:extLst>
          </p:cNvPr>
          <p:cNvSpPr/>
          <p:nvPr/>
        </p:nvSpPr>
        <p:spPr>
          <a:xfrm>
            <a:off x="635273" y="3434676"/>
            <a:ext cx="11472728" cy="6004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DD47E5-1E32-BB35-0624-16E27FED10CA}"/>
              </a:ext>
            </a:extLst>
          </p:cNvPr>
          <p:cNvSpPr/>
          <p:nvPr/>
        </p:nvSpPr>
        <p:spPr>
          <a:xfrm>
            <a:off x="635273" y="4793919"/>
            <a:ext cx="11472728" cy="652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7E52E1-7F37-6AB3-5864-0032F5250BB2}"/>
              </a:ext>
            </a:extLst>
          </p:cNvPr>
          <p:cNvSpPr/>
          <p:nvPr/>
        </p:nvSpPr>
        <p:spPr>
          <a:xfrm>
            <a:off x="635273" y="6035961"/>
            <a:ext cx="11472728" cy="6004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0DE0AF-BB8E-A3A8-EDCE-364C6940F20E}"/>
              </a:ext>
            </a:extLst>
          </p:cNvPr>
          <p:cNvSpPr/>
          <p:nvPr/>
        </p:nvSpPr>
        <p:spPr>
          <a:xfrm>
            <a:off x="635273" y="2110994"/>
            <a:ext cx="11472728" cy="6004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665B3-38DB-5B34-4EF7-7D8B6FE1631C}"/>
              </a:ext>
            </a:extLst>
          </p:cNvPr>
          <p:cNvSpPr txBox="1"/>
          <p:nvPr/>
        </p:nvSpPr>
        <p:spPr>
          <a:xfrm>
            <a:off x="635274" y="2112693"/>
            <a:ext cx="3466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/>
              <a:t>16+  </a:t>
            </a:r>
            <a:r>
              <a:rPr lang="en-US" sz="2400" dirty="0"/>
              <a:t>Municipalities </a:t>
            </a:r>
            <a:endParaRPr lang="en-US" sz="2400" b="1" dirty="0"/>
          </a:p>
          <a:p>
            <a:pPr>
              <a:spcAft>
                <a:spcPts val="2400"/>
              </a:spcAft>
            </a:pPr>
            <a:r>
              <a:rPr lang="en-US" sz="2400" b="1" dirty="0"/>
              <a:t>28+  </a:t>
            </a:r>
            <a:r>
              <a:rPr lang="en-US" sz="2400" dirty="0"/>
              <a:t>State/Fed. Agencies </a:t>
            </a:r>
            <a:endParaRPr lang="en-US" sz="2400" b="1" dirty="0"/>
          </a:p>
          <a:p>
            <a:pPr>
              <a:spcAft>
                <a:spcPts val="2400"/>
              </a:spcAft>
            </a:pPr>
            <a:r>
              <a:rPr lang="en-US" sz="2400" b="1" dirty="0"/>
              <a:t>31+  </a:t>
            </a:r>
            <a:r>
              <a:rPr lang="en-US" sz="2400" dirty="0"/>
              <a:t>Non-Profits </a:t>
            </a:r>
            <a:endParaRPr lang="en-US" sz="2400" b="1" dirty="0"/>
          </a:p>
          <a:p>
            <a:pPr>
              <a:spcAft>
                <a:spcPts val="2400"/>
              </a:spcAft>
            </a:pPr>
            <a:r>
              <a:rPr lang="en-US" sz="2400" b="1" dirty="0"/>
              <a:t>44+  </a:t>
            </a:r>
            <a:r>
              <a:rPr lang="en-US" sz="2400" dirty="0"/>
              <a:t>Companies/Industry </a:t>
            </a:r>
            <a:endParaRPr lang="en-US" sz="2400" b="1" dirty="0"/>
          </a:p>
          <a:p>
            <a:pPr>
              <a:spcAft>
                <a:spcPts val="2400"/>
              </a:spcAft>
            </a:pPr>
            <a:r>
              <a:rPr lang="en-US" sz="2400" b="1" dirty="0"/>
              <a:t>12     </a:t>
            </a:r>
            <a:r>
              <a:rPr lang="en-US" sz="2400" dirty="0"/>
              <a:t>Public Schools </a:t>
            </a:r>
            <a:endParaRPr lang="en-US" sz="2400" b="1" dirty="0"/>
          </a:p>
          <a:p>
            <a:pPr>
              <a:spcAft>
                <a:spcPts val="2400"/>
              </a:spcAft>
            </a:pPr>
            <a:r>
              <a:rPr lang="en-US" sz="2400" b="1" dirty="0"/>
              <a:t>   5     </a:t>
            </a:r>
            <a:r>
              <a:rPr lang="en-US" sz="2400" dirty="0"/>
              <a:t>Hospitals</a:t>
            </a:r>
            <a:endParaRPr lang="en-US" sz="2400" b="1" dirty="0"/>
          </a:p>
          <a:p>
            <a:pPr>
              <a:spcAft>
                <a:spcPts val="2400"/>
              </a:spcAft>
            </a:pPr>
            <a:r>
              <a:rPr lang="en-US" sz="2400" b="1" dirty="0"/>
              <a:t>   3     </a:t>
            </a:r>
            <a:r>
              <a:rPr lang="en-US" sz="2400" dirty="0"/>
              <a:t>Universities 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DCED4-FC31-77EE-F210-DEB968494CA3}"/>
              </a:ext>
            </a:extLst>
          </p:cNvPr>
          <p:cNvSpPr txBox="1"/>
          <p:nvPr/>
        </p:nvSpPr>
        <p:spPr>
          <a:xfrm>
            <a:off x="3970575" y="2098673"/>
            <a:ext cx="793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City of Toronto</a:t>
            </a:r>
            <a:r>
              <a:rPr lang="en-US" sz="1600" i="1" dirty="0"/>
              <a:t>, City of Lincoln, City of Columbus, Kianjavato (Madigascoar), </a:t>
            </a:r>
            <a:r>
              <a:rPr lang="en-US" sz="1600" i="1" dirty="0" err="1"/>
              <a:t>Sidowe</a:t>
            </a:r>
            <a:r>
              <a:rPr lang="en-US" sz="1600" i="1" dirty="0"/>
              <a:t> (Zambia), Lancaster County, City of Valentine, City of Fremont, City of Yutan…….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5E088-4D27-9DBB-3A45-9EC6CC59D916}"/>
              </a:ext>
            </a:extLst>
          </p:cNvPr>
          <p:cNvSpPr txBox="1"/>
          <p:nvPr/>
        </p:nvSpPr>
        <p:spPr>
          <a:xfrm>
            <a:off x="3970575" y="2752362"/>
            <a:ext cx="793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Nebraska DOT, </a:t>
            </a:r>
            <a:r>
              <a:rPr lang="en-US" i="1" dirty="0"/>
              <a:t>Nebraska Game and Parks, National Park Service, </a:t>
            </a:r>
            <a:r>
              <a:rPr lang="en-US" i="1" dirty="0">
                <a:solidFill>
                  <a:srgbClr val="FF0000"/>
                </a:solidFill>
              </a:rPr>
              <a:t>US Corp of Engineers, Lower Platte South NRD</a:t>
            </a:r>
            <a:r>
              <a:rPr lang="en-US" i="1" dirty="0"/>
              <a:t>, </a:t>
            </a:r>
            <a:r>
              <a:rPr lang="en-US" i="1" dirty="0">
                <a:solidFill>
                  <a:srgbClr val="FF0000"/>
                </a:solidFill>
              </a:rPr>
              <a:t>Nebraska Department of Education</a:t>
            </a:r>
            <a:r>
              <a:rPr lang="en-US" i="1" dirty="0"/>
              <a:t>,  </a:t>
            </a:r>
            <a:r>
              <a:rPr lang="en-US" i="1" dirty="0">
                <a:solidFill>
                  <a:srgbClr val="FF0000"/>
                </a:solidFill>
              </a:rPr>
              <a:t>NPPD….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F6B3A2-F301-8568-CDF5-C3E918E1F765}"/>
              </a:ext>
            </a:extLst>
          </p:cNvPr>
          <p:cNvSpPr txBox="1"/>
          <p:nvPr/>
        </p:nvSpPr>
        <p:spPr>
          <a:xfrm>
            <a:off x="3986555" y="4800352"/>
            <a:ext cx="7960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Lincoln Public Schools, State School District,  local schools, middle schools, </a:t>
            </a:r>
            <a:r>
              <a:rPr lang="en-US" i="1" dirty="0"/>
              <a:t>Cambodia School for Girls…….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23223F-3DC6-4711-6DD4-63E9CA0F50A8}"/>
              </a:ext>
            </a:extLst>
          </p:cNvPr>
          <p:cNvSpPr txBox="1"/>
          <p:nvPr/>
        </p:nvSpPr>
        <p:spPr>
          <a:xfrm>
            <a:off x="3970575" y="4133148"/>
            <a:ext cx="7494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Olsson Engineering, Chief Buildings, Hawkins Construction Company, manufacturing, SOFWERX, Nokia,  NCEA, DLR,  local construction companies...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2CAAA4-1307-B4E3-6922-CB45F77C821F}"/>
              </a:ext>
            </a:extLst>
          </p:cNvPr>
          <p:cNvSpPr txBox="1"/>
          <p:nvPr/>
        </p:nvSpPr>
        <p:spPr>
          <a:xfrm>
            <a:off x="3970575" y="3437827"/>
            <a:ext cx="797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City Sprouts, People City Mission, Lincoln Children’s Museum, Young Life, F Street Community Center, Lincoln Bike Kitchen, Good Neighbor Center, Meyhew Cabin…..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54B932-EDDE-8DE5-61EA-FE37860B213C}"/>
              </a:ext>
            </a:extLst>
          </p:cNvPr>
          <p:cNvSpPr txBox="1"/>
          <p:nvPr/>
        </p:nvSpPr>
        <p:spPr>
          <a:xfrm>
            <a:off x="3986554" y="5540374"/>
            <a:ext cx="74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Madonna Rehabilitation Hospital,  Methodist Hospital, UNMC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958C69-89B2-54EB-CF20-B0A2D5B4250B}"/>
              </a:ext>
            </a:extLst>
          </p:cNvPr>
          <p:cNvSpPr txBox="1"/>
          <p:nvPr/>
        </p:nvSpPr>
        <p:spPr>
          <a:xfrm>
            <a:off x="3986554" y="6132327"/>
            <a:ext cx="74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UNMC, UNL Athletics, UNL Facilities and Planning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8C996E-0C33-71E6-EF38-100A88435046}"/>
              </a:ext>
            </a:extLst>
          </p:cNvPr>
          <p:cNvSpPr txBox="1"/>
          <p:nvPr/>
        </p:nvSpPr>
        <p:spPr>
          <a:xfrm>
            <a:off x="635273" y="1037691"/>
            <a:ext cx="1151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/>
              <a:t>Fall 2021 </a:t>
            </a:r>
            <a:r>
              <a:rPr lang="en-US" sz="2800" dirty="0"/>
              <a:t>Survey </a:t>
            </a:r>
            <a:r>
              <a:rPr lang="en-US" sz="2800" b="1" dirty="0"/>
              <a:t>&gt;   </a:t>
            </a:r>
            <a:r>
              <a:rPr lang="en-US" sz="3600" b="1" dirty="0"/>
              <a:t>52 </a:t>
            </a:r>
            <a:r>
              <a:rPr lang="en-US" sz="2800" b="1" dirty="0"/>
              <a:t>Faculty   </a:t>
            </a:r>
            <a:r>
              <a:rPr lang="en-US" sz="2800" dirty="0"/>
              <a:t>engaged</a:t>
            </a:r>
            <a:r>
              <a:rPr lang="en-US" sz="2800" b="1" dirty="0"/>
              <a:t> </a:t>
            </a:r>
            <a:r>
              <a:rPr lang="en-US" sz="2800" dirty="0"/>
              <a:t>with move than   </a:t>
            </a:r>
            <a:r>
              <a:rPr lang="en-US" sz="3600" b="1" dirty="0"/>
              <a:t>150</a:t>
            </a:r>
            <a:r>
              <a:rPr lang="en-US" sz="2800" b="1" dirty="0"/>
              <a:t> Partners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DED581-A9B1-0E0D-B1D0-41C31A6D6C70}"/>
              </a:ext>
            </a:extLst>
          </p:cNvPr>
          <p:cNvCxnSpPr>
            <a:cxnSpLocks/>
          </p:cNvCxnSpPr>
          <p:nvPr/>
        </p:nvCxnSpPr>
        <p:spPr>
          <a:xfrm flipV="1">
            <a:off x="433566" y="1841835"/>
            <a:ext cx="11674435" cy="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8B4679D-626E-C0B3-5BA3-32B8AFA99CA8}"/>
              </a:ext>
            </a:extLst>
          </p:cNvPr>
          <p:cNvSpPr/>
          <p:nvPr/>
        </p:nvSpPr>
        <p:spPr>
          <a:xfrm>
            <a:off x="433566" y="1079009"/>
            <a:ext cx="11620331" cy="634408"/>
          </a:xfrm>
          <a:prstGeom prst="rect">
            <a:avLst/>
          </a:prstGeom>
          <a:solidFill>
            <a:srgbClr val="FF0000">
              <a:alpha val="3114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4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CC29C-7C9A-73AD-C733-A73D0EE1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CAB67B9-3ED6-C1AD-6C10-FD40A773C384}"/>
              </a:ext>
            </a:extLst>
          </p:cNvPr>
          <p:cNvSpPr txBox="1"/>
          <p:nvPr/>
        </p:nvSpPr>
        <p:spPr>
          <a:xfrm>
            <a:off x="54095" y="402687"/>
            <a:ext cx="1219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College-wide Engagement Awards Program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77FDA244-73E7-2314-11E0-588145D65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705034EA-8D3C-34F6-CDBA-48745B115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422FB9D-C0F4-8134-271A-161DEA2F0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33" y="5964454"/>
            <a:ext cx="671750" cy="5868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43EAA1-9861-E20A-894E-C4024B57852D}"/>
              </a:ext>
            </a:extLst>
          </p:cNvPr>
          <p:cNvSpPr txBox="1"/>
          <p:nvPr/>
        </p:nvSpPr>
        <p:spPr>
          <a:xfrm>
            <a:off x="8967399" y="6409109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7FB945-44A0-65D2-270D-C462EEB8A1C1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C3B9A4-2787-D9EB-C5D8-F019C116C14E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4EFA8E-280D-2737-A56C-C6CA7812D778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F178CE-D630-4225-B0A5-EA1BC6A9FCB3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4EDB1AB-4498-A095-604C-56917CFEC022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9FDB1C-DC6B-8907-442A-B1F9FA153F06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CC61FE-D355-1362-F9F0-6AC45900C363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962FC2B-CE73-AA0D-BEBF-1ECCE0291782}"/>
              </a:ext>
            </a:extLst>
          </p:cNvPr>
          <p:cNvCxnSpPr>
            <a:cxnSpLocks/>
          </p:cNvCxnSpPr>
          <p:nvPr/>
        </p:nvCxnSpPr>
        <p:spPr>
          <a:xfrm flipH="1">
            <a:off x="2878007" y="1110573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BFCB20A-6F38-FDDE-4402-9475981D5E89}"/>
              </a:ext>
            </a:extLst>
          </p:cNvPr>
          <p:cNvSpPr txBox="1"/>
          <p:nvPr/>
        </p:nvSpPr>
        <p:spPr>
          <a:xfrm>
            <a:off x="1550133" y="1513260"/>
            <a:ext cx="9446424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6863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Established in 2023</a:t>
            </a:r>
            <a:endParaRPr lang="en-US" sz="2000" kern="0" dirty="0">
              <a:solidFill>
                <a:schemeClr val="bg2">
                  <a:lumMod val="50000"/>
                </a:schemeClr>
              </a:solidFill>
              <a:latin typeface="Helvetica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96863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resented annually to up to two awards in the College of Engineering for outstanding accomplishments in "engagement in research, teaching and/or service” related to work with an external partner. </a:t>
            </a:r>
            <a:endParaRPr lang="en-US" sz="1800" i="1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6863" marR="0" lvl="0" indent="-296863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itchFamily="2" charset="2"/>
              <a:buChar char="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Open to all faculty ranks</a:t>
            </a:r>
          </a:p>
          <a:p>
            <a:pPr marL="296863" marR="0" lvl="0" indent="-296863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itchFamily="2" charset="2"/>
              <a:buChar char="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Each</a:t>
            </a:r>
            <a:r>
              <a:rPr lang="en-US" sz="2000" spc="-15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recipient</a:t>
            </a:r>
            <a:r>
              <a:rPr lang="en-US" sz="2000" spc="-15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of this</a:t>
            </a:r>
            <a:r>
              <a:rPr lang="en-US" sz="2000" spc="-25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award</a:t>
            </a:r>
            <a:r>
              <a:rPr lang="en-US" sz="2000" spc="-35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receives</a:t>
            </a:r>
            <a:r>
              <a:rPr lang="en-US" sz="2000" spc="-25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$2500.</a:t>
            </a:r>
          </a:p>
          <a:p>
            <a:pPr marL="296863" marR="0" lvl="0" indent="-296863">
              <a:lnSpc>
                <a:spcPct val="115000"/>
              </a:lnSpc>
              <a:spcBef>
                <a:spcPts val="0"/>
              </a:spcBef>
              <a:buSzPts val="1000"/>
              <a:buFont typeface="Symbol" pitchFamily="2" charset="2"/>
              <a:buChar char=""/>
            </a:pPr>
            <a:r>
              <a:rPr lang="en-US" sz="2000" kern="1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Evaluation criteria:</a:t>
            </a:r>
          </a:p>
          <a:p>
            <a:pPr marL="981075" marR="0" lvl="0" indent="-31273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u="sng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Scholarship: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Is there strong evidence that the work has been received and recognized by the community of scholars most appropriate to the field of endeavor?</a:t>
            </a:r>
          </a:p>
          <a:p>
            <a:pPr marL="981075" marR="0" lvl="0" indent="-31273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u="sng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Community Partnership: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Does the work involve reciprocal, collaborative, and mutually beneficial working relationships with community stakeholders?</a:t>
            </a:r>
          </a:p>
          <a:p>
            <a:pPr marL="981075" marR="0" lvl="0" indent="-312738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u="sng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Documented Impact: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Has the impact of the work on community stakeholders been studied, understood, and reported? Is the impact sustainable?</a:t>
            </a:r>
          </a:p>
          <a:p>
            <a:pPr marL="458788" indent="-4460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24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332CCB0-82FF-F140-693B-9649E4BBF7F3}"/>
              </a:ext>
            </a:extLst>
          </p:cNvPr>
          <p:cNvSpPr txBox="1"/>
          <p:nvPr/>
        </p:nvSpPr>
        <p:spPr>
          <a:xfrm>
            <a:off x="54095" y="402687"/>
            <a:ext cx="1219200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Tiered Approach to Faculty Development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524225E8-EA62-A276-C61D-5DBE49894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ECF5C6F7-C253-695B-82DF-1523895F1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67A7A1-6FC5-B54F-ADBD-9DABBCC75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33" y="5964454"/>
            <a:ext cx="671750" cy="5868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F193D6-F1EA-3532-49E6-611B36A03367}"/>
              </a:ext>
            </a:extLst>
          </p:cNvPr>
          <p:cNvSpPr txBox="1"/>
          <p:nvPr/>
        </p:nvSpPr>
        <p:spPr>
          <a:xfrm>
            <a:off x="8967399" y="6409109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AD3DC-E07A-BE9F-BB8B-0326B2275615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9B0500-BF2C-212A-5F14-01A77FFA3B4F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71060F-2950-4CE6-056E-CCF3C9BA52D8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72F095-2108-AC19-1DC6-D6FDE3A38F45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676DE2-45F4-AA0D-1C3B-DE22A7B35F17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ADC039-5A4E-3D6F-B34D-420C31643FCF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537140-F80E-AA07-5FCD-15DEE9120DEA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19322A0-3D39-5B82-186C-5DFCBB6183D3}"/>
              </a:ext>
            </a:extLst>
          </p:cNvPr>
          <p:cNvCxnSpPr>
            <a:cxnSpLocks/>
          </p:cNvCxnSpPr>
          <p:nvPr/>
        </p:nvCxnSpPr>
        <p:spPr>
          <a:xfrm flipH="1">
            <a:off x="2878007" y="1110573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E4217FE-1985-4D42-7B28-92B4F4EA375A}"/>
              </a:ext>
            </a:extLst>
          </p:cNvPr>
          <p:cNvSpPr txBox="1"/>
          <p:nvPr/>
        </p:nvSpPr>
        <p:spPr>
          <a:xfrm>
            <a:off x="351916" y="1239335"/>
            <a:ext cx="195939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Helvetica" pitchFamily="2" charset="0"/>
              </a:rPr>
              <a:t>Tier One:  </a:t>
            </a:r>
          </a:p>
        </p:txBody>
      </p:sp>
      <p:pic>
        <p:nvPicPr>
          <p:cNvPr id="2" name="Picture 1" descr="A logo with a knife and blood splatter&#10;&#10;Description automatically generated">
            <a:extLst>
              <a:ext uri="{FF2B5EF4-FFF2-40B4-BE49-F238E27FC236}">
                <a16:creationId xmlns:a16="http://schemas.microsoft.com/office/drawing/2014/main" id="{FF14540B-B434-3C4C-D2FF-F370E3EEDF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904" b="20256"/>
          <a:stretch/>
        </p:blipFill>
        <p:spPr>
          <a:xfrm>
            <a:off x="2299164" y="1615486"/>
            <a:ext cx="2844511" cy="1421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E8486-1BE1-01FA-0FDD-07E612A3C7DA}"/>
              </a:ext>
            </a:extLst>
          </p:cNvPr>
          <p:cNvSpPr txBox="1"/>
          <p:nvPr/>
        </p:nvSpPr>
        <p:spPr>
          <a:xfrm>
            <a:off x="351916" y="3697830"/>
            <a:ext cx="195939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Helvetica" pitchFamily="2" charset="0"/>
              </a:rPr>
              <a:t>Tier Two:  </a:t>
            </a:r>
          </a:p>
        </p:txBody>
      </p:sp>
      <p:pic>
        <p:nvPicPr>
          <p:cNvPr id="8" name="Picture 2" descr="A logo with hands holding microphones&#10;&#10;Description automatically generated">
            <a:extLst>
              <a:ext uri="{FF2B5EF4-FFF2-40B4-BE49-F238E27FC236}">
                <a16:creationId xmlns:a16="http://schemas.microsoft.com/office/drawing/2014/main" id="{8574BAA6-3718-2059-95AC-E16430B69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3" b="31765"/>
          <a:stretch/>
        </p:blipFill>
        <p:spPr bwMode="auto">
          <a:xfrm>
            <a:off x="2191393" y="6260351"/>
            <a:ext cx="2856499" cy="4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2A2BB5-9559-0A6E-BFEE-BFD6D395122A}"/>
              </a:ext>
            </a:extLst>
          </p:cNvPr>
          <p:cNvSpPr txBox="1"/>
          <p:nvPr/>
        </p:nvSpPr>
        <p:spPr>
          <a:xfrm>
            <a:off x="5419876" y="1246546"/>
            <a:ext cx="349181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Four Workshops: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What is Engagement?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‘Program’ Integration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Communication &amp; Evaluation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Impact &amp; Pitch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C313AC-D665-CB7B-DEB2-07FE93362925}"/>
              </a:ext>
            </a:extLst>
          </p:cNvPr>
          <p:cNvSpPr txBox="1"/>
          <p:nvPr/>
        </p:nvSpPr>
        <p:spPr>
          <a:xfrm>
            <a:off x="9082957" y="1231556"/>
            <a:ext cx="3072199" cy="26622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Offered: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Fall through Spring Sem.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each academic yr.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Recognition: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$ 5,000 – 1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pitch winner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$ 2,000 – 2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nd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Gift certificate – Solving Murder Mystery</a:t>
            </a:r>
          </a:p>
          <a:p>
            <a:endParaRPr lang="en-US" b="1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5D8BD3-A1F4-8A66-1BA9-1D4D7C94240E}"/>
              </a:ext>
            </a:extLst>
          </p:cNvPr>
          <p:cNvSpPr txBox="1"/>
          <p:nvPr/>
        </p:nvSpPr>
        <p:spPr>
          <a:xfrm>
            <a:off x="5419876" y="3809310"/>
            <a:ext cx="349181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Three Workshops:</a:t>
            </a:r>
          </a:p>
          <a:p>
            <a:pPr marL="342900" indent="-342900">
              <a:buAutoNum type="arabicPeriod"/>
              <a:tabLst>
                <a:tab pos="33655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Team Building &amp; Impactful Collaboration</a:t>
            </a:r>
          </a:p>
          <a:p>
            <a:pPr marL="342900" indent="-342900">
              <a:buAutoNum type="arabicPeriod"/>
              <a:tabLst>
                <a:tab pos="33655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Establishing Partnerships</a:t>
            </a:r>
          </a:p>
          <a:p>
            <a:pPr marL="342900" indent="-342900">
              <a:buAutoNum type="arabicPeriod"/>
              <a:tabLst>
                <a:tab pos="336550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Pitch with Partner</a:t>
            </a:r>
          </a:p>
          <a:p>
            <a:pPr marL="342900" indent="-342900">
              <a:buAutoNum type="arabicPeriod"/>
              <a:tabLst>
                <a:tab pos="336550" algn="l"/>
              </a:tabLst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F0E37D-1E5C-43E0-92CC-857FBDA2891D}"/>
              </a:ext>
            </a:extLst>
          </p:cNvPr>
          <p:cNvSpPr txBox="1"/>
          <p:nvPr/>
        </p:nvSpPr>
        <p:spPr>
          <a:xfrm>
            <a:off x="9082957" y="3828120"/>
            <a:ext cx="3491810" cy="21082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Offered: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Fall Semester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each academic yr.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Recognition: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$ 2,000 – 1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pitch winner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$ 1,000 – 2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nd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A8DEE5-7123-AB98-5B23-3699FB0C6BBE}"/>
              </a:ext>
            </a:extLst>
          </p:cNvPr>
          <p:cNvSpPr txBox="1"/>
          <p:nvPr/>
        </p:nvSpPr>
        <p:spPr>
          <a:xfrm>
            <a:off x="2443686" y="1236657"/>
            <a:ext cx="30729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Theme: Murder Mystery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.</a:t>
            </a:r>
          </a:p>
        </p:txBody>
      </p:sp>
      <p:pic>
        <p:nvPicPr>
          <p:cNvPr id="26" name="Picture 25" descr="A red rolling pin with text&#10;&#10;Description automatically generated">
            <a:extLst>
              <a:ext uri="{FF2B5EF4-FFF2-40B4-BE49-F238E27FC236}">
                <a16:creationId xmlns:a16="http://schemas.microsoft.com/office/drawing/2014/main" id="{7A7247DD-D25E-A1D0-E0F3-FCE05B48F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965" y="4463975"/>
            <a:ext cx="2534784" cy="16878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F420380-23F0-3373-9717-FB0CD64F5EE8}"/>
              </a:ext>
            </a:extLst>
          </p:cNvPr>
          <p:cNvSpPr txBox="1"/>
          <p:nvPr/>
        </p:nvSpPr>
        <p:spPr>
          <a:xfrm>
            <a:off x="2445118" y="3787431"/>
            <a:ext cx="307291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Theme: Bake Off &amp;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             Pitch Off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20AB2F7-5006-7E6D-6226-E94705978583}"/>
                  </a:ext>
                </a:extLst>
              </p14:cNvPr>
              <p14:cNvContentPartPr/>
              <p14:nvPr/>
            </p14:nvContentPartPr>
            <p14:xfrm>
              <a:off x="231969" y="336298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20AB2F7-5006-7E6D-6226-E9470597858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3329" y="33543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1ECC98F-97B8-9E35-43D7-B0032297599A}"/>
                  </a:ext>
                </a:extLst>
              </p14:cNvPr>
              <p14:cNvContentPartPr/>
              <p14:nvPr/>
            </p14:nvContentPartPr>
            <p14:xfrm>
              <a:off x="11948529" y="3763300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1ECC98F-97B8-9E35-43D7-B0032297599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939889" y="3754660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8D887AA-57AB-A868-4315-B90B9BFFBD60}"/>
              </a:ext>
            </a:extLst>
          </p:cNvPr>
          <p:cNvCxnSpPr>
            <a:cxnSpLocks/>
          </p:cNvCxnSpPr>
          <p:nvPr/>
        </p:nvCxnSpPr>
        <p:spPr>
          <a:xfrm flipH="1">
            <a:off x="444950" y="3691561"/>
            <a:ext cx="1130209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315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70841-A1B3-3AFD-9BC1-8FFB9BE8B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6E7EFA9-53D9-EAB4-ADF4-BBF403E08A29}"/>
              </a:ext>
            </a:extLst>
          </p:cNvPr>
          <p:cNvSpPr txBox="1"/>
          <p:nvPr/>
        </p:nvSpPr>
        <p:spPr>
          <a:xfrm>
            <a:off x="54095" y="402687"/>
            <a:ext cx="1219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Minion Pro SmBd" panose="02040503050306020203" pitchFamily="18" charset="0"/>
              </a:rPr>
              <a:t>Tiered Approach to Faculty Development</a:t>
            </a:r>
          </a:p>
        </p:txBody>
      </p: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20D51E5A-5AE7-14DC-44AB-9C1875121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9"/>
          <a:stretch/>
        </p:blipFill>
        <p:spPr>
          <a:xfrm>
            <a:off x="351916" y="254376"/>
            <a:ext cx="244575" cy="67293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317F2623-A59B-0414-877E-6449B3CF5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28" t="-25002" r="-1837" b="-30076"/>
          <a:stretch/>
        </p:blipFill>
        <p:spPr>
          <a:xfrm>
            <a:off x="340874" y="337353"/>
            <a:ext cx="255617" cy="1043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5B627A-6552-3FC9-787C-8C2B570B4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33" y="5964454"/>
            <a:ext cx="671750" cy="5868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993D43B-A849-45A3-A79A-8C6A7D0B214E}"/>
              </a:ext>
            </a:extLst>
          </p:cNvPr>
          <p:cNvSpPr txBox="1"/>
          <p:nvPr/>
        </p:nvSpPr>
        <p:spPr>
          <a:xfrm>
            <a:off x="8967399" y="6409109"/>
            <a:ext cx="20291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Helvetica Light" panose="020B0403020202020204" pitchFamily="34" charset="0"/>
              </a:rPr>
              <a:t>COLLEGE OF ENGINEERING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63A7BD-FB27-0EA8-7AA7-8400B8BC4231}"/>
              </a:ext>
            </a:extLst>
          </p:cNvPr>
          <p:cNvGrpSpPr/>
          <p:nvPr/>
        </p:nvGrpSpPr>
        <p:grpSpPr>
          <a:xfrm>
            <a:off x="-9" y="0"/>
            <a:ext cx="54116" cy="6858000"/>
            <a:chOff x="-10" y="0"/>
            <a:chExt cx="45729" cy="6002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128B5A-9D2B-9285-308C-B630E404DE19}"/>
                </a:ext>
              </a:extLst>
            </p:cNvPr>
            <p:cNvSpPr/>
            <p:nvPr/>
          </p:nvSpPr>
          <p:spPr>
            <a:xfrm>
              <a:off x="0" y="0"/>
              <a:ext cx="45719" cy="1003610"/>
            </a:xfrm>
            <a:prstGeom prst="rect">
              <a:avLst/>
            </a:prstGeom>
            <a:solidFill>
              <a:srgbClr val="FCD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B4AAC7-8744-98D2-62E3-44FD5306C242}"/>
                </a:ext>
              </a:extLst>
            </p:cNvPr>
            <p:cNvSpPr/>
            <p:nvPr/>
          </p:nvSpPr>
          <p:spPr>
            <a:xfrm>
              <a:off x="-4" y="1001241"/>
              <a:ext cx="45719" cy="1003610"/>
            </a:xfrm>
            <a:prstGeom prst="rect">
              <a:avLst/>
            </a:prstGeom>
            <a:solidFill>
              <a:srgbClr val="E98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0DE3DB-11C7-CBB8-C1E2-6274419B516D}"/>
                </a:ext>
              </a:extLst>
            </p:cNvPr>
            <p:cNvSpPr/>
            <p:nvPr/>
          </p:nvSpPr>
          <p:spPr>
            <a:xfrm>
              <a:off x="-8" y="2004174"/>
              <a:ext cx="45719" cy="1003610"/>
            </a:xfrm>
            <a:prstGeom prst="rect">
              <a:avLst/>
            </a:prstGeom>
            <a:solidFill>
              <a:srgbClr val="489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183C7F-64AE-7E00-FE38-210CBC93C9AD}"/>
                </a:ext>
              </a:extLst>
            </p:cNvPr>
            <p:cNvSpPr/>
            <p:nvPr/>
          </p:nvSpPr>
          <p:spPr>
            <a:xfrm>
              <a:off x="-10" y="2994924"/>
              <a:ext cx="45719" cy="1003610"/>
            </a:xfrm>
            <a:prstGeom prst="rect">
              <a:avLst/>
            </a:prstGeom>
            <a:solidFill>
              <a:srgbClr val="C92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CC4F4A-1F83-CB25-83F3-9E32DD1304B6}"/>
                </a:ext>
              </a:extLst>
            </p:cNvPr>
            <p:cNvSpPr/>
            <p:nvPr/>
          </p:nvSpPr>
          <p:spPr>
            <a:xfrm>
              <a:off x="0" y="3995488"/>
              <a:ext cx="45719" cy="100361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A389604-192C-651A-B1CF-7A9B23DA0749}"/>
                </a:ext>
              </a:extLst>
            </p:cNvPr>
            <p:cNvSpPr/>
            <p:nvPr/>
          </p:nvSpPr>
          <p:spPr>
            <a:xfrm>
              <a:off x="-3" y="4999098"/>
              <a:ext cx="45719" cy="1003610"/>
            </a:xfrm>
            <a:prstGeom prst="rect">
              <a:avLst/>
            </a:prstGeom>
            <a:solidFill>
              <a:srgbClr val="B7C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90B27E6-4DB9-148B-311E-6FD1AD9A420B}"/>
              </a:ext>
            </a:extLst>
          </p:cNvPr>
          <p:cNvCxnSpPr>
            <a:cxnSpLocks/>
          </p:cNvCxnSpPr>
          <p:nvPr/>
        </p:nvCxnSpPr>
        <p:spPr>
          <a:xfrm flipH="1">
            <a:off x="2878007" y="1110573"/>
            <a:ext cx="643598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7CC4404-FF53-5BA9-D225-C58EFC8D9041}"/>
              </a:ext>
            </a:extLst>
          </p:cNvPr>
          <p:cNvSpPr txBox="1"/>
          <p:nvPr/>
        </p:nvSpPr>
        <p:spPr>
          <a:xfrm>
            <a:off x="351916" y="1215599"/>
            <a:ext cx="282909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Helvetica" pitchFamily="2" charset="0"/>
              </a:rPr>
              <a:t>Tier Three: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0D4E08-8974-A5AD-E8C0-F089526AC9E6}"/>
              </a:ext>
            </a:extLst>
          </p:cNvPr>
          <p:cNvSpPr txBox="1"/>
          <p:nvPr/>
        </p:nvSpPr>
        <p:spPr>
          <a:xfrm>
            <a:off x="2363659" y="1229246"/>
            <a:ext cx="9446424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Scholarship of Engagement Fellows Program 2025-27</a:t>
            </a:r>
          </a:p>
          <a:p>
            <a:pPr marL="296863" indent="-296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Purpose:</a:t>
            </a: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to foster the development of the scholarship of engagement in support of the promotion and/or tenure process.</a:t>
            </a:r>
          </a:p>
          <a:p>
            <a:pPr marL="296863" marR="0" lvl="0" indent="-296863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itchFamily="2" charset="2"/>
              <a:buChar char="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Develop with a partner a project with societal benefit and scholarly output and impact.</a:t>
            </a:r>
            <a:endParaRPr lang="en-US" sz="2000" kern="10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96863" marR="0" lvl="0" indent="-296863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itchFamily="2" charset="2"/>
              <a:buChar char="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Attend four 2-hour workshops &amp; participate in a COE Rural Nebraska Tour (May 2025).</a:t>
            </a:r>
            <a:endParaRPr lang="en-US" sz="2000" kern="10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96863" marR="0" lvl="0" indent="-296863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itchFamily="2" charset="2"/>
              <a:buChar char="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Demonstrate understanding of the scholarship of engagement through completion of a scholarly work(s). </a:t>
            </a:r>
            <a:endParaRPr lang="en-US" sz="2000" kern="10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96863" marR="0" lvl="0" indent="-296863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itchFamily="2" charset="2"/>
              <a:buChar char="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Award of a $2,000 stipend matched by the Unit (total $4,000) to spend towards supporting the engagement partnership and project.  </a:t>
            </a:r>
            <a:endParaRPr lang="en-US" sz="2000" kern="10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96863" marR="0" lvl="0" indent="-296863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itchFamily="2" charset="2"/>
              <a:buChar char="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Participate in Fall 2025 COE Engagement Forum. </a:t>
            </a:r>
            <a:endParaRPr lang="en-US" sz="2000" kern="10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96863" marR="0" lvl="0" indent="-296863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itchFamily="2" charset="2"/>
              <a:buChar char=""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Assist in mentoring future faculty fellow cohorts.</a:t>
            </a:r>
            <a:endParaRPr lang="en-US" sz="2000" kern="10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8788" indent="-4460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33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0e9d92-3fd2-452a-a6d4-e4c8780002a1">
      <Terms xmlns="http://schemas.microsoft.com/office/infopath/2007/PartnerControls"/>
    </lcf76f155ced4ddcb4097134ff3c332f>
    <TaxCatchAll xmlns="eb48af6b-0b55-4e7c-8dad-352f4e90748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83FF16CFDDD147B071CEA89722475E" ma:contentTypeVersion="17" ma:contentTypeDescription="Create a new document." ma:contentTypeScope="" ma:versionID="bc4dfab16e1f8eab9f14e84586011ae3">
  <xsd:schema xmlns:xsd="http://www.w3.org/2001/XMLSchema" xmlns:xs="http://www.w3.org/2001/XMLSchema" xmlns:p="http://schemas.microsoft.com/office/2006/metadata/properties" xmlns:ns2="0d0e9d92-3fd2-452a-a6d4-e4c8780002a1" xmlns:ns3="eb48af6b-0b55-4e7c-8dad-352f4e90748d" targetNamespace="http://schemas.microsoft.com/office/2006/metadata/properties" ma:root="true" ma:fieldsID="d118c54c84dbf75ccb6c20fbad5758b5" ns2:_="" ns3:_="">
    <xsd:import namespace="0d0e9d92-3fd2-452a-a6d4-e4c8780002a1"/>
    <xsd:import namespace="eb48af6b-0b55-4e7c-8dad-352f4e9074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e9d92-3fd2-452a-a6d4-e4c878000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9e8d040-3cf8-41ce-a03b-17301c683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8af6b-0b55-4e7c-8dad-352f4e90748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4be0e64-e94c-48d1-ab18-218d560a5109}" ma:internalName="TaxCatchAll" ma:showField="CatchAllData" ma:web="eb48af6b-0b55-4e7c-8dad-352f4e9074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5736B0-39E9-4A7F-BED1-0121BA7DC3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24740E-8AE9-4856-B8D6-C3178871F527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eb48af6b-0b55-4e7c-8dad-352f4e90748d"/>
    <ds:schemaRef ds:uri="0d0e9d92-3fd2-452a-a6d4-e4c8780002a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1392D26-C19F-46A1-8311-BEA771CCE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0e9d92-3fd2-452a-a6d4-e4c8780002a1"/>
    <ds:schemaRef ds:uri="eb48af6b-0b55-4e7c-8dad-352f4e9074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5123</TotalTime>
  <Words>1738</Words>
  <Application>Microsoft Office PowerPoint</Application>
  <PresentationFormat>Widescreen</PresentationFormat>
  <Paragraphs>245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Helvetica Light</vt:lpstr>
      <vt:lpstr>Minion Pro SmBd</vt:lpstr>
      <vt:lpstr>Aptos</vt:lpstr>
      <vt:lpstr>Arial</vt:lpstr>
      <vt:lpstr>Arial Narrow</vt:lpstr>
      <vt:lpstr>Calibri</vt:lpstr>
      <vt:lpstr>Calibri Light</vt:lpstr>
      <vt:lpstr>Helvetica</vt:lpstr>
      <vt:lpstr>Symbol</vt:lpstr>
      <vt:lpstr>Times New Roman</vt:lpstr>
      <vt:lpstr>Office Theme</vt:lpstr>
      <vt:lpstr>   Kim Wilson, Special Assistant to the Dean, Chair of COE Engagement Committee Yusong Li, Associate Dean for Faculty and Inclusion  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Lance C. Pérez, Ph.D.   Dean of the College of Engineering  Omar H. Heins Professor of Electrical and Computer Engineering</dc:title>
  <dc:creator>JS Engebretson</dc:creator>
  <cp:lastModifiedBy>Yusong Li</cp:lastModifiedBy>
  <cp:revision>158</cp:revision>
  <cp:lastPrinted>2024-07-23T21:24:58Z</cp:lastPrinted>
  <dcterms:created xsi:type="dcterms:W3CDTF">2022-05-09T19:14:34Z</dcterms:created>
  <dcterms:modified xsi:type="dcterms:W3CDTF">2025-05-29T19:41:06Z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0x0101003083FF16CFDDD147B071CEA89722475E</vt:lpwstr>
  </property>
  <property fmtid="{D5CDD505-2E9C-101B-9397-08002B2CF9AE}" pid="3" name="MediaServiceImageTags">
    <vt:lpwstr/>
  </property>
</Properties>
</file>